
<file path=[Content_Types].xml><?xml version="1.0" encoding="utf-8"?>
<Types xmlns="http://schemas.openxmlformats.org/package/2006/content-types">
  <Default Extension="png" ContentType="image/png"/>
  <Default Extension="B3C81010"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83"/>
  </p:notesMasterIdLst>
  <p:handoutMasterIdLst>
    <p:handoutMasterId r:id="rId84"/>
  </p:handoutMasterIdLst>
  <p:sldIdLst>
    <p:sldId id="402" r:id="rId2"/>
    <p:sldId id="374" r:id="rId3"/>
    <p:sldId id="375" r:id="rId4"/>
    <p:sldId id="379" r:id="rId5"/>
    <p:sldId id="477" r:id="rId6"/>
    <p:sldId id="395" r:id="rId7"/>
    <p:sldId id="474" r:id="rId8"/>
    <p:sldId id="446" r:id="rId9"/>
    <p:sldId id="447" r:id="rId10"/>
    <p:sldId id="448" r:id="rId11"/>
    <p:sldId id="449" r:id="rId12"/>
    <p:sldId id="450" r:id="rId13"/>
    <p:sldId id="451" r:id="rId14"/>
    <p:sldId id="452" r:id="rId15"/>
    <p:sldId id="453" r:id="rId16"/>
    <p:sldId id="454" r:id="rId17"/>
    <p:sldId id="478" r:id="rId18"/>
    <p:sldId id="500" r:id="rId19"/>
    <p:sldId id="409" r:id="rId20"/>
    <p:sldId id="418" r:id="rId21"/>
    <p:sldId id="498" r:id="rId22"/>
    <p:sldId id="420" r:id="rId23"/>
    <p:sldId id="480" r:id="rId24"/>
    <p:sldId id="440" r:id="rId25"/>
    <p:sldId id="433" r:id="rId26"/>
    <p:sldId id="436" r:id="rId27"/>
    <p:sldId id="437" r:id="rId28"/>
    <p:sldId id="435" r:id="rId29"/>
    <p:sldId id="438" r:id="rId30"/>
    <p:sldId id="439" r:id="rId31"/>
    <p:sldId id="445" r:id="rId32"/>
    <p:sldId id="441" r:id="rId33"/>
    <p:sldId id="442" r:id="rId34"/>
    <p:sldId id="443" r:id="rId35"/>
    <p:sldId id="444"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94" r:id="rId50"/>
    <p:sldId id="495" r:id="rId51"/>
    <p:sldId id="496" r:id="rId52"/>
    <p:sldId id="497" r:id="rId53"/>
    <p:sldId id="427" r:id="rId54"/>
    <p:sldId id="426" r:id="rId55"/>
    <p:sldId id="475" r:id="rId56"/>
    <p:sldId id="455" r:id="rId57"/>
    <p:sldId id="456" r:id="rId58"/>
    <p:sldId id="457" r:id="rId59"/>
    <p:sldId id="458" r:id="rId60"/>
    <p:sldId id="459" r:id="rId61"/>
    <p:sldId id="460" r:id="rId62"/>
    <p:sldId id="461" r:id="rId63"/>
    <p:sldId id="462" r:id="rId64"/>
    <p:sldId id="463" r:id="rId65"/>
    <p:sldId id="464" r:id="rId66"/>
    <p:sldId id="465" r:id="rId67"/>
    <p:sldId id="466" r:id="rId68"/>
    <p:sldId id="476" r:id="rId69"/>
    <p:sldId id="502" r:id="rId70"/>
    <p:sldId id="764" r:id="rId71"/>
    <p:sldId id="467" r:id="rId72"/>
    <p:sldId id="469" r:id="rId73"/>
    <p:sldId id="470" r:id="rId74"/>
    <p:sldId id="471" r:id="rId75"/>
    <p:sldId id="472" r:id="rId76"/>
    <p:sldId id="473" r:id="rId77"/>
    <p:sldId id="499" r:id="rId78"/>
    <p:sldId id="501" r:id="rId79"/>
    <p:sldId id="468" r:id="rId80"/>
    <p:sldId id="765" r:id="rId81"/>
    <p:sldId id="265" r:id="rId8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02" autoAdjust="0"/>
    <p:restoredTop sz="95701" autoAdjust="0"/>
  </p:normalViewPr>
  <p:slideViewPr>
    <p:cSldViewPr snapToGrid="0" showGuides="1">
      <p:cViewPr varScale="1">
        <p:scale>
          <a:sx n="86" d="100"/>
          <a:sy n="86" d="100"/>
        </p:scale>
        <p:origin x="1488" y="20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552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37471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46945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919233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809337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2390807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408177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233026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11451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4222694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333161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Trainer Notes</a:t>
            </a:r>
          </a:p>
          <a:p>
            <a:pPr marL="285750" indent="-285750">
              <a:buFont typeface="Arial" charset="0"/>
              <a:buChar char="•"/>
            </a:pPr>
            <a:r>
              <a:rPr lang="en-US" dirty="0"/>
              <a:t>Further details on </a:t>
            </a:r>
            <a:r>
              <a:rPr lang="en-US" dirty="0" err="1"/>
              <a:t>TensorBoard</a:t>
            </a:r>
            <a:r>
              <a:rPr lang="en-US" dirty="0"/>
              <a:t> can be found here: https://</a:t>
            </a:r>
            <a:r>
              <a:rPr lang="en-US" dirty="0" err="1"/>
              <a:t>www.tensorflow.org</a:t>
            </a:r>
            <a:r>
              <a:rPr lang="en-US" dirty="0"/>
              <a:t>/</a:t>
            </a:r>
            <a:r>
              <a:rPr lang="en-US" dirty="0" err="1"/>
              <a:t>get_started</a:t>
            </a:r>
            <a:r>
              <a:rPr lang="en-US" dirty="0"/>
              <a:t>/</a:t>
            </a:r>
            <a:r>
              <a:rPr lang="en-US" dirty="0" err="1"/>
              <a:t>graph_viz</a:t>
            </a:r>
            <a:endParaRPr lang="en-US" dirty="0"/>
          </a:p>
          <a:p>
            <a:pPr marL="285750" indent="-285750">
              <a:buFont typeface="Arial" charset="0"/>
              <a:buChar char="•"/>
            </a:pPr>
            <a:r>
              <a:rPr lang="en-US" dirty="0"/>
              <a:t>During</a:t>
            </a:r>
            <a:r>
              <a:rPr lang="en-US" baseline="0" dirty="0"/>
              <a:t> research, the use of the above mentioned abstraction layers can be beneficial. Whereas, such tools typically come at the price of reduced functionality and require specific licensing. Therefore, they are generally not recommended for product development-related use</a:t>
            </a:r>
            <a:endParaRPr lang="en-US" dirty="0"/>
          </a:p>
        </p:txBody>
      </p:sp>
    </p:spTree>
    <p:extLst>
      <p:ext uri="{BB962C8B-B14F-4D97-AF65-F5344CB8AC3E}">
        <p14:creationId xmlns:p14="http://schemas.microsoft.com/office/powerpoint/2010/main" val="678419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641077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340186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115951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113308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2605844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127880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1553563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3027577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41436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2432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Trainer Notes</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dirty="0">
                <a:solidFill>
                  <a:schemeClr val="tx1"/>
                </a:solidFill>
                <a:effectLst/>
                <a:latin typeface="+mn-lt"/>
                <a:ea typeface="+mn-ea"/>
                <a:cs typeface="+mn-cs"/>
              </a:rPr>
              <a:t>As with SAP Leonardo</a:t>
            </a:r>
            <a:r>
              <a:rPr lang="en-US" sz="1400" b="0" i="0" kern="1200" baseline="0" dirty="0">
                <a:solidFill>
                  <a:schemeClr val="tx1"/>
                </a:solidFill>
                <a:effectLst/>
                <a:latin typeface="+mn-lt"/>
                <a:ea typeface="+mn-ea"/>
                <a:cs typeface="+mn-cs"/>
              </a:rPr>
              <a:t> </a:t>
            </a:r>
            <a:r>
              <a:rPr lang="en-US" sz="1400" b="0" i="0" kern="1200" dirty="0">
                <a:solidFill>
                  <a:schemeClr val="tx1"/>
                </a:solidFill>
                <a:effectLst/>
                <a:latin typeface="+mn-lt"/>
                <a:ea typeface="+mn-ea"/>
                <a:cs typeface="+mn-cs"/>
              </a:rPr>
              <a:t>we embrace open standards, data scientists will be able to apply frameworks such as TensorFlow</a:t>
            </a:r>
            <a:r>
              <a:rPr lang="en-US" sz="1400" b="0" i="0" kern="1200" baseline="0" dirty="0">
                <a:solidFill>
                  <a:schemeClr val="tx1"/>
                </a:solidFill>
                <a:effectLst/>
                <a:latin typeface="+mn-lt"/>
                <a:ea typeface="+mn-ea"/>
                <a:cs typeface="+mn-cs"/>
              </a:rPr>
              <a:t> to </a:t>
            </a:r>
            <a:r>
              <a:rPr lang="en-US" sz="1400" b="0" i="0" kern="1200" dirty="0">
                <a:solidFill>
                  <a:schemeClr val="tx1"/>
                </a:solidFill>
                <a:effectLst/>
                <a:latin typeface="+mn-lt"/>
                <a:ea typeface="+mn-ea"/>
                <a:cs typeface="+mn-cs"/>
              </a:rPr>
              <a:t>develop their models</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dirty="0">
                <a:solidFill>
                  <a:schemeClr val="tx1"/>
                </a:solidFill>
                <a:effectLst/>
                <a:latin typeface="+mn-lt"/>
                <a:ea typeface="+mn-ea"/>
                <a:cs typeface="+mn-cs"/>
              </a:rPr>
              <a:t>Please outline the </a:t>
            </a:r>
            <a:r>
              <a:rPr lang="en-US" sz="1400" b="0" i="0" kern="1200" baseline="0" dirty="0">
                <a:solidFill>
                  <a:schemeClr val="tx1"/>
                </a:solidFill>
                <a:effectLst/>
                <a:latin typeface="+mn-lt"/>
                <a:ea typeface="+mn-ea"/>
                <a:cs typeface="+mn-cs"/>
              </a:rPr>
              <a:t>integration of TensorFlow with SAP Leonardo once relevant information has become available</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r>
              <a:rPr lang="en-US" sz="1400" b="0" i="0" kern="1200" baseline="0" dirty="0">
                <a:solidFill>
                  <a:schemeClr val="tx1"/>
                </a:solidFill>
                <a:effectLst/>
                <a:latin typeface="+mn-lt"/>
                <a:ea typeface="+mn-ea"/>
                <a:cs typeface="+mn-cs"/>
              </a:rPr>
              <a:t>You may want to share the following video provided by Google introducing </a:t>
            </a:r>
            <a:r>
              <a:rPr lang="en-US" sz="1400" b="0" i="0" kern="1200" baseline="0" dirty="0" err="1">
                <a:solidFill>
                  <a:schemeClr val="tx1"/>
                </a:solidFill>
                <a:effectLst/>
                <a:latin typeface="+mn-lt"/>
                <a:ea typeface="+mn-ea"/>
                <a:cs typeface="+mn-cs"/>
              </a:rPr>
              <a:t>Tensorflow</a:t>
            </a:r>
            <a:r>
              <a:rPr lang="en-US" sz="1400" b="0" i="0" kern="1200" baseline="0" dirty="0">
                <a:solidFill>
                  <a:schemeClr val="tx1"/>
                </a:solidFill>
                <a:effectLst/>
                <a:latin typeface="+mn-lt"/>
                <a:ea typeface="+mn-ea"/>
                <a:cs typeface="+mn-cs"/>
              </a:rPr>
              <a:t>: https://</a:t>
            </a:r>
            <a:r>
              <a:rPr lang="en-US" sz="1400" b="0" i="0" kern="1200" baseline="0" dirty="0" err="1">
                <a:solidFill>
                  <a:schemeClr val="tx1"/>
                </a:solidFill>
                <a:effectLst/>
                <a:latin typeface="+mn-lt"/>
                <a:ea typeface="+mn-ea"/>
                <a:cs typeface="+mn-cs"/>
              </a:rPr>
              <a:t>youtu.be</a:t>
            </a:r>
            <a:r>
              <a:rPr lang="en-US" sz="1400" b="0" i="0" kern="1200" baseline="0" dirty="0">
                <a:solidFill>
                  <a:schemeClr val="tx1"/>
                </a:solidFill>
                <a:effectLst/>
                <a:latin typeface="+mn-lt"/>
                <a:ea typeface="+mn-ea"/>
                <a:cs typeface="+mn-cs"/>
              </a:rPr>
              <a:t>/mWl45NkFBOc</a:t>
            </a:r>
          </a:p>
          <a:p>
            <a:pPr marL="285750" marR="0" indent="-285750" algn="l" defTabSz="1088776" rtl="0" eaLnBrk="1" fontAlgn="auto" latinLnBrk="0" hangingPunct="1">
              <a:lnSpc>
                <a:spcPct val="100000"/>
              </a:lnSpc>
              <a:spcBef>
                <a:spcPts val="0"/>
              </a:spcBef>
              <a:spcAft>
                <a:spcPts val="0"/>
              </a:spcAft>
              <a:buClrTx/>
              <a:buSzTx/>
              <a:buFont typeface="Arial" charset="0"/>
              <a:buChar char="•"/>
              <a:tabLst/>
              <a:defRPr/>
            </a:pPr>
            <a:endParaRPr lang="en-US" sz="14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1287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8985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1263051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2284757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390536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834189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4206312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237299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52</a:t>
            </a:fld>
            <a:endParaRPr lang="de-DE" dirty="0"/>
          </a:p>
        </p:txBody>
      </p:sp>
    </p:spTree>
    <p:extLst>
      <p:ext uri="{BB962C8B-B14F-4D97-AF65-F5344CB8AC3E}">
        <p14:creationId xmlns:p14="http://schemas.microsoft.com/office/powerpoint/2010/main" val="2104043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1720444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297742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1614513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3509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335411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228442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644328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1370022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88666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endParaRPr lang="en-US" sz="800" kern="1200" dirty="0">
              <a:solidFill>
                <a:schemeClr val="tx1"/>
              </a:solidFill>
              <a:latin typeface="Arial"/>
              <a:ea typeface="Arial Unicode MS" panose="020B0604020202020204" pitchFamily="34" charset="-128"/>
              <a:cs typeface="+mn-cs"/>
            </a:endParaRP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1" y="1690688"/>
            <a:ext cx="4232275" cy="4391025"/>
          </a:xfrm>
          <a:solidFill>
            <a:schemeClr val="bg1">
              <a:lumMod val="95000"/>
            </a:schemeClr>
          </a:solidFill>
        </p:spPr>
        <p:txBody>
          <a:bodyPr tIns="1543147" anchor="t" anchorCtr="0"/>
          <a:lstStyle>
            <a:lvl1pPr algn="ctr">
              <a:defRPr b="0"/>
            </a:lvl1pPr>
          </a:lstStyle>
          <a:p>
            <a:r>
              <a:rPr lang="en-US"/>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0688"/>
            <a:ext cx="714995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810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11545200"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66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 id="2147483780" r:id="rId2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B3C81010"/><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donnemartin.com/viz/pages/2015%20/"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tabricks/tensorframes" TargetMode="External"/><Relationship Id="rId2" Type="http://schemas.openxmlformats.org/officeDocument/2006/relationships/hyperlink" Target="https://github.com/tensorflow/ecosystem/tree/master/spark/spark-tensorflow-connector)" TargetMode="External"/><Relationship Id="rId1" Type="http://schemas.openxmlformats.org/officeDocument/2006/relationships/slideLayout" Target="../slideLayouts/slideLayout9.xml"/><Relationship Id="rId4" Type="http://schemas.openxmlformats.org/officeDocument/2006/relationships/hyperlink" Target="https://github.com/yahoo/TensorFlowOnSpar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jonathan_hui/gan-some-cool-applications-of-gans-4c9ecca35900" TargetMode="Externa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datascienceassn.org/content/tensorflow-tutorial-deepdream-algorith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caffe.berkeleyvision.org/" TargetMode="External"/><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8.tiff"/><Relationship Id="rId5" Type="http://schemas.openxmlformats.org/officeDocument/2006/relationships/hyperlink" Target="http://torch.ch/" TargetMode="External"/><Relationship Id="rId4" Type="http://schemas.openxmlformats.org/officeDocument/2006/relationships/hyperlink" Target="https://github.com/Theano/"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tflearn.org/" TargetMode="External"/><Relationship Id="rId7"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hyperlink" Target="https://www.tensorflow.org/get_started/graph_viz" TargetMode="External"/><Relationship Id="rId5" Type="http://schemas.openxmlformats.org/officeDocument/2006/relationships/hyperlink" Target="https://github.com/tensorflow/tensorflow/tree/master/tensorflow/contrib/slim" TargetMode="External"/><Relationship Id="rId4" Type="http://schemas.openxmlformats.org/officeDocument/2006/relationships/hyperlink" Target="https://keras.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a:xfrm>
            <a:off x="286806" y="4530557"/>
            <a:ext cx="8595171" cy="430887"/>
          </a:xfrm>
        </p:spPr>
        <p:txBody>
          <a:bodyPr/>
          <a:lstStyle/>
          <a:p>
            <a:endParaRPr lang="en-US" dirty="0"/>
          </a:p>
          <a:p>
            <a:r>
              <a:rPr lang="en-US" dirty="0"/>
              <a:t>S/4HANA Architecture and Enablement, Palo Alto</a:t>
            </a:r>
          </a:p>
        </p:txBody>
      </p:sp>
      <p:sp>
        <p:nvSpPr>
          <p:cNvPr id="11" name="Title"/>
          <p:cNvSpPr>
            <a:spLocks noGrp="1"/>
          </p:cNvSpPr>
          <p:nvPr>
            <p:ph type="title"/>
          </p:nvPr>
        </p:nvSpPr>
        <p:spPr bwMode="gray">
          <a:xfrm>
            <a:off x="285177" y="2978681"/>
            <a:ext cx="8596800" cy="997196"/>
          </a:xfrm>
        </p:spPr>
        <p:txBody>
          <a:bodyPr/>
          <a:lstStyle/>
          <a:p>
            <a:pPr>
              <a:lnSpc>
                <a:spcPct val="150000"/>
              </a:lnSpc>
            </a:pPr>
            <a:r>
              <a:rPr lang="en-US" dirty="0">
                <a:solidFill>
                  <a:schemeClr val="accent1"/>
                </a:solidFill>
              </a:rPr>
              <a:t>S/4HANA Machine Learning Workshop</a:t>
            </a:r>
            <a:br>
              <a:rPr lang="en-US" dirty="0">
                <a:solidFill>
                  <a:schemeClr val="accent1"/>
                </a:solidFill>
              </a:rPr>
            </a:br>
            <a:r>
              <a:rPr lang="en-US" sz="1400" dirty="0">
                <a:solidFill>
                  <a:schemeClr val="accent1"/>
                </a:solidFill>
              </a:rPr>
              <a:t>Bangalore, Shanghai, </a:t>
            </a:r>
            <a:r>
              <a:rPr lang="en-US" sz="1400" dirty="0" err="1">
                <a:solidFill>
                  <a:schemeClr val="accent1"/>
                </a:solidFill>
              </a:rPr>
              <a:t>Walldorf</a:t>
            </a:r>
            <a:br>
              <a:rPr lang="en-US" sz="1400" dirty="0">
                <a:solidFill>
                  <a:schemeClr val="accent1"/>
                </a:solidFill>
              </a:rPr>
            </a:br>
            <a:r>
              <a:rPr lang="en-US" sz="1400" dirty="0">
                <a:solidFill>
                  <a:schemeClr val="accent1"/>
                </a:solidFill>
              </a:rPr>
              <a:t>Q3/2018</a:t>
            </a:r>
            <a:endParaRPr lang="de-DE" sz="1400" dirty="0">
              <a:solidFill>
                <a:schemeClr val="accent1"/>
              </a:solidFill>
            </a:endParaRPr>
          </a:p>
        </p:txBody>
      </p:sp>
      <p:pic>
        <p:nvPicPr>
          <p:cNvPr id="6" name="Picture_x0020_8" descr="id:image001.png@01D2E69A.E27387E0">
            <a:extLst>
              <a:ext uri="{FF2B5EF4-FFF2-40B4-BE49-F238E27FC236}">
                <a16:creationId xmlns:a16="http://schemas.microsoft.com/office/drawing/2014/main" id="{2657184B-F302-6F40-9E11-5A1D8B743024}"/>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0" y="894"/>
            <a:ext cx="9168784" cy="2927502"/>
          </a:xfrm>
          <a:prstGeom prst="rect">
            <a:avLst/>
          </a:prstGeom>
          <a:noFill/>
          <a:ln>
            <a:noFill/>
          </a:ln>
        </p:spPr>
      </p:pic>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TensorFlow</a:t>
            </a:r>
          </a:p>
        </p:txBody>
      </p:sp>
      <p:pic>
        <p:nvPicPr>
          <p:cNvPr id="5" name="Picture 4"/>
          <p:cNvPicPr>
            <a:picLocks noChangeAspect="1"/>
          </p:cNvPicPr>
          <p:nvPr/>
        </p:nvPicPr>
        <p:blipFill>
          <a:blip r:embed="rId2"/>
          <a:stretch>
            <a:fillRect/>
          </a:stretch>
        </p:blipFill>
        <p:spPr>
          <a:xfrm>
            <a:off x="1841977" y="1427843"/>
            <a:ext cx="7874210" cy="3797135"/>
          </a:xfrm>
          <a:prstGeom prst="rect">
            <a:avLst/>
          </a:prstGeom>
        </p:spPr>
      </p:pic>
      <p:sp>
        <p:nvSpPr>
          <p:cNvPr id="6" name="TextBox 5"/>
          <p:cNvSpPr txBox="1"/>
          <p:nvPr/>
        </p:nvSpPr>
        <p:spPr>
          <a:xfrm>
            <a:off x="440221" y="6094589"/>
            <a:ext cx="10014848" cy="21539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Source: </a:t>
            </a:r>
            <a:r>
              <a:rPr lang="en-US" sz="1400" kern="0" dirty="0">
                <a:ea typeface="Arial Unicode MS" pitchFamily="34" charset="-128"/>
                <a:cs typeface="Arial Unicode MS" pitchFamily="34" charset="-128"/>
                <a:hlinkClick r:id="rId3" invalidUrl="http://donnemartin.com/viz/pages/2015 //"/>
              </a:rPr>
              <a:t>http://donnemartin.com/viz/pages/2015 //</a:t>
            </a:r>
            <a:r>
              <a:rPr lang="en-US" sz="1400" kern="0" dirty="0">
                <a:ea typeface="Arial Unicode MS" pitchFamily="34" charset="-128"/>
                <a:cs typeface="Arial Unicode MS" pitchFamily="34" charset="-128"/>
              </a:rPr>
              <a:t> Jeff Dean, Large Scale Deep Learning with TensorFlow, Spark Summit 2016</a:t>
            </a:r>
          </a:p>
        </p:txBody>
      </p:sp>
    </p:spTree>
    <p:extLst>
      <p:ext uri="{BB962C8B-B14F-4D97-AF65-F5344CB8AC3E}">
        <p14:creationId xmlns:p14="http://schemas.microsoft.com/office/powerpoint/2010/main" val="25774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rates based on GitHub star count</a:t>
            </a:r>
          </a:p>
        </p:txBody>
      </p:sp>
      <p:pic>
        <p:nvPicPr>
          <p:cNvPr id="4" name="Picture 3"/>
          <p:cNvPicPr>
            <a:picLocks noChangeAspect="1"/>
          </p:cNvPicPr>
          <p:nvPr/>
        </p:nvPicPr>
        <p:blipFill>
          <a:blip r:embed="rId2"/>
          <a:stretch>
            <a:fillRect/>
          </a:stretch>
        </p:blipFill>
        <p:spPr>
          <a:xfrm>
            <a:off x="2559923" y="1895311"/>
            <a:ext cx="6603245" cy="3786206"/>
          </a:xfrm>
          <a:prstGeom prst="rect">
            <a:avLst/>
          </a:prstGeom>
        </p:spPr>
      </p:pic>
    </p:spTree>
    <p:extLst>
      <p:ext uri="{BB962C8B-B14F-4D97-AF65-F5344CB8AC3E}">
        <p14:creationId xmlns:p14="http://schemas.microsoft.com/office/powerpoint/2010/main" val="24532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TensorFlow?</a:t>
            </a:r>
          </a:p>
        </p:txBody>
      </p:sp>
      <p:sp>
        <p:nvSpPr>
          <p:cNvPr id="3" name="Textfeld 2"/>
          <p:cNvSpPr txBox="1"/>
          <p:nvPr/>
        </p:nvSpPr>
        <p:spPr>
          <a:xfrm flipH="1">
            <a:off x="554255" y="1557226"/>
            <a:ext cx="10078792" cy="3846317"/>
          </a:xfrm>
          <a:prstGeom prst="rect">
            <a:avLst/>
          </a:prstGeom>
          <a:noFill/>
        </p:spPr>
        <p:txBody>
          <a:bodyPr wrap="square" lIns="0" tIns="0" rIns="0" bIns="0" rtlCol="0">
            <a:spAutoFit/>
          </a:bodyPr>
          <a:lstStyle/>
          <a:p>
            <a:pPr marL="457109"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Wide </a:t>
            </a:r>
            <a:r>
              <a:rPr lang="de-DE" sz="2000" kern="0" dirty="0" err="1">
                <a:ea typeface="Arial Unicode MS" pitchFamily="34" charset="-128"/>
                <a:cs typeface="Arial Unicode MS" pitchFamily="34" charset="-128"/>
              </a:rPr>
              <a:t>adoption</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Extremely</a:t>
            </a:r>
            <a:r>
              <a:rPr lang="de-DE" sz="2000" kern="0" dirty="0">
                <a:ea typeface="Arial Unicode MS" pitchFamily="34" charset="-128"/>
                <a:cs typeface="Arial Unicode MS" pitchFamily="34" charset="-128"/>
              </a:rPr>
              <a:t> versatile </a:t>
            </a:r>
            <a:r>
              <a:rPr lang="de-DE" sz="2000" kern="0" dirty="0" err="1">
                <a:ea typeface="Arial Unicode MS" pitchFamily="34" charset="-128"/>
                <a:cs typeface="Arial Unicode MS" pitchFamily="34" charset="-128"/>
              </a:rPr>
              <a:t>library</a:t>
            </a:r>
            <a:endParaRPr lang="de-DE" sz="2000" kern="0" dirty="0">
              <a:ea typeface="Arial Unicode MS" pitchFamily="34" charset="-128"/>
              <a:cs typeface="Arial Unicode MS" pitchFamily="34" charset="-128"/>
            </a:endParaRPr>
          </a:p>
          <a:p>
            <a:pPr marL="457109" lvl="2" indent="-457109" fontAlgn="base">
              <a:spcBef>
                <a:spcPts val="1200"/>
              </a:spcBef>
              <a:spcAft>
                <a:spcPct val="0"/>
              </a:spcAft>
              <a:buClr>
                <a:srgbClr val="F0AB00"/>
              </a:buClr>
              <a:buFont typeface="Arial" charset="0"/>
              <a:buChar char="•"/>
            </a:pPr>
            <a:r>
              <a:rPr lang="en-US" sz="2000" kern="0" dirty="0">
                <a:ea typeface="Arial Unicode MS" pitchFamily="34" charset="-128"/>
                <a:cs typeface="Arial Unicode MS" pitchFamily="34" charset="-128"/>
              </a:rPr>
              <a:t>Covers both ML research and productive use of ML</a:t>
            </a: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Provides</a:t>
            </a:r>
            <a:r>
              <a:rPr lang="de-DE" sz="2000" kern="0" dirty="0">
                <a:ea typeface="Arial Unicode MS" pitchFamily="34" charset="-128"/>
                <a:cs typeface="Arial Unicode MS" pitchFamily="34" charset="-128"/>
              </a:rPr>
              <a:t> Python, Java, C++,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Go APIs</a:t>
            </a:r>
            <a:br>
              <a:rPr lang="de-DE" sz="2000" kern="0" dirty="0">
                <a:ea typeface="Arial Unicode MS" pitchFamily="34" charset="-128"/>
                <a:cs typeface="Arial Unicode MS" pitchFamily="34" charset="-128"/>
              </a:rPr>
            </a:br>
            <a:r>
              <a:rPr lang="de-DE" sz="2000" kern="0" dirty="0">
                <a:ea typeface="Arial Unicode MS" pitchFamily="34" charset="-128"/>
                <a:cs typeface="Arial Unicode MS" pitchFamily="34" charset="-128"/>
              </a:rPr>
              <a:t>Python API </a:t>
            </a:r>
            <a:r>
              <a:rPr lang="de-DE" sz="2000" kern="0" dirty="0" err="1">
                <a:ea typeface="Arial Unicode MS" pitchFamily="34" charset="-128"/>
                <a:cs typeface="Arial Unicode MS" pitchFamily="34" charset="-128"/>
              </a:rPr>
              <a:t>is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most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complete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easiest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to</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use</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Good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performance</a:t>
            </a:r>
            <a:r>
              <a:rPr lang="de-DE" sz="2000" kern="0" dirty="0">
                <a:ea typeface="Arial Unicode MS" pitchFamily="34" charset="-128"/>
                <a:cs typeface="Arial Unicode MS" pitchFamily="34" charset="-128"/>
              </a:rPr>
              <a:t> due </a:t>
            </a:r>
            <a:r>
              <a:rPr lang="de-DE" sz="2000" kern="0" dirty="0" err="1">
                <a:ea typeface="Arial Unicode MS" pitchFamily="34" charset="-128"/>
                <a:cs typeface="Arial Unicode MS" pitchFamily="34" charset="-128"/>
              </a:rPr>
              <a:t>to</a:t>
            </a:r>
            <a:r>
              <a:rPr lang="de-DE" sz="2000" kern="0" dirty="0">
                <a:ea typeface="Arial Unicode MS" pitchFamily="34" charset="-128"/>
                <a:cs typeface="Arial Unicode MS" pitchFamily="34" charset="-128"/>
              </a:rPr>
              <a:t> C/C++ backend (</a:t>
            </a:r>
            <a:r>
              <a:rPr lang="de-DE" sz="2000" kern="0" dirty="0" err="1">
                <a:ea typeface="Arial Unicode MS" pitchFamily="34" charset="-128"/>
                <a:cs typeface="Arial Unicode MS" pitchFamily="34" charset="-128"/>
              </a:rPr>
              <a:t>soon</a:t>
            </a:r>
            <a:r>
              <a:rPr lang="de-DE" sz="2000" kern="0" dirty="0">
                <a:ea typeface="Arial Unicode MS" pitchFamily="34" charset="-128"/>
                <a:cs typeface="Arial Unicode MS" pitchFamily="34" charset="-128"/>
              </a:rPr>
              <a:t>: XLA </a:t>
            </a:r>
            <a:r>
              <a:rPr lang="mr-IN" sz="2000" kern="0" dirty="0">
                <a:ea typeface="Arial Unicode MS" pitchFamily="34" charset="-128"/>
                <a:cs typeface="Arial Unicode MS" pitchFamily="34" charset="-128"/>
              </a:rPr>
              <a:t>–</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Accelerated</a:t>
            </a:r>
            <a:r>
              <a:rPr lang="de-DE" sz="2000" kern="0" dirty="0">
                <a:ea typeface="Arial Unicode MS" pitchFamily="34" charset="-128"/>
                <a:cs typeface="Arial Unicode MS" pitchFamily="34" charset="-128"/>
              </a:rPr>
              <a:t> Linear Algebra)</a:t>
            </a:r>
          </a:p>
          <a:p>
            <a:pPr marL="457109"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Supports CPUs, GPUs </a:t>
            </a:r>
            <a:r>
              <a:rPr lang="de-DE" sz="2000" kern="0" dirty="0" err="1">
                <a:ea typeface="Arial Unicode MS" pitchFamily="34" charset="-128"/>
                <a:cs typeface="Arial Unicode MS" pitchFamily="34" charset="-128"/>
              </a:rPr>
              <a:t>and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distributed</a:t>
            </a:r>
            <a:r>
              <a:rPr lang="de-DE" sz="2000" kern="0" dirty="0">
                <a:ea typeface="Arial Unicode MS" pitchFamily="34" charset="-128"/>
                <a:cs typeface="Arial Unicode MS" pitchFamily="34" charset="-128"/>
              </a:rPr>
              <a:t> (cluster-</a:t>
            </a:r>
            <a:r>
              <a:rPr lang="de-DE" sz="2000" kern="0" dirty="0" err="1">
                <a:ea typeface="Arial Unicode MS" pitchFamily="34" charset="-128"/>
                <a:cs typeface="Arial Unicode MS" pitchFamily="34" charset="-128"/>
              </a:rPr>
              <a:t>based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processing</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Integration </a:t>
            </a:r>
            <a:r>
              <a:rPr lang="de-DE" sz="2000" kern="0" dirty="0" err="1">
                <a:ea typeface="Arial Unicode MS" pitchFamily="34" charset="-128"/>
                <a:cs typeface="Arial Unicode MS" pitchFamily="34" charset="-128"/>
              </a:rPr>
              <a:t>with</a:t>
            </a:r>
            <a:r>
              <a:rPr lang="de-DE" sz="2000" kern="0" dirty="0">
                <a:ea typeface="Arial Unicode MS" pitchFamily="34" charset="-128"/>
                <a:cs typeface="Arial Unicode MS" pitchFamily="34" charset="-128"/>
              </a:rPr>
              <a:t> SAP Leonardo ML </a:t>
            </a:r>
            <a:r>
              <a:rPr lang="de-DE" sz="2000" kern="0" dirty="0" err="1">
                <a:ea typeface="Arial Unicode MS" pitchFamily="34" charset="-128"/>
                <a:cs typeface="Arial Unicode MS" pitchFamily="34" charset="-128"/>
              </a:rPr>
              <a:t>is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planned</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TensorFlow </a:t>
            </a:r>
            <a:r>
              <a:rPr lang="de-DE" sz="2000" kern="0" dirty="0" err="1">
                <a:ea typeface="Arial Unicode MS" pitchFamily="34" charset="-128"/>
                <a:cs typeface="Arial Unicode MS" pitchFamily="34" charset="-128"/>
              </a:rPr>
              <a:t>Serving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TF‘s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model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server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can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accessed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from</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within</a:t>
            </a:r>
            <a:r>
              <a:rPr lang="de-DE" sz="2000" kern="0" dirty="0">
                <a:ea typeface="Arial Unicode MS" pitchFamily="34" charset="-128"/>
                <a:cs typeface="Arial Unicode MS" pitchFamily="34" charset="-128"/>
              </a:rPr>
              <a:t> HANA 2.0 </a:t>
            </a:r>
          </a:p>
        </p:txBody>
      </p:sp>
      <p:pic>
        <p:nvPicPr>
          <p:cNvPr id="7" name="Bild 6"/>
          <p:cNvPicPr>
            <a:picLocks noChangeAspect="1"/>
          </p:cNvPicPr>
          <p:nvPr/>
        </p:nvPicPr>
        <p:blipFill>
          <a:blip r:embed="rId3"/>
          <a:stretch>
            <a:fillRect/>
          </a:stretch>
        </p:blipFill>
        <p:spPr>
          <a:xfrm>
            <a:off x="7757790" y="1335183"/>
            <a:ext cx="2259173" cy="1924481"/>
          </a:xfrm>
          <a:prstGeom prst="rect">
            <a:avLst/>
          </a:prstGeom>
        </p:spPr>
      </p:pic>
    </p:spTree>
    <p:extLst>
      <p:ext uri="{BB962C8B-B14F-4D97-AF65-F5344CB8AC3E}">
        <p14:creationId xmlns:p14="http://schemas.microsoft.com/office/powerpoint/2010/main" val="16940999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HANA 2.0 </a:t>
            </a:r>
            <a:r>
              <a:rPr lang="mr-IN" dirty="0"/>
              <a:t>–</a:t>
            </a:r>
            <a:r>
              <a:rPr lang="en-US" dirty="0"/>
              <a:t> TensorFlow Serving Integration</a:t>
            </a:r>
          </a:p>
        </p:txBody>
      </p:sp>
      <p:pic>
        <p:nvPicPr>
          <p:cNvPr id="4" name="Picture 3"/>
          <p:cNvPicPr>
            <a:picLocks noChangeAspect="1"/>
          </p:cNvPicPr>
          <p:nvPr/>
        </p:nvPicPr>
        <p:blipFill>
          <a:blip r:embed="rId2"/>
          <a:stretch>
            <a:fillRect/>
          </a:stretch>
        </p:blipFill>
        <p:spPr>
          <a:xfrm>
            <a:off x="6502906" y="1898401"/>
            <a:ext cx="5237262" cy="3640935"/>
          </a:xfrm>
          <a:prstGeom prst="rect">
            <a:avLst/>
          </a:prstGeom>
        </p:spPr>
      </p:pic>
      <p:pic>
        <p:nvPicPr>
          <p:cNvPr id="6" name="Picture 5"/>
          <p:cNvPicPr>
            <a:picLocks noChangeAspect="1"/>
          </p:cNvPicPr>
          <p:nvPr/>
        </p:nvPicPr>
        <p:blipFill>
          <a:blip r:embed="rId3"/>
          <a:stretch>
            <a:fillRect/>
          </a:stretch>
        </p:blipFill>
        <p:spPr>
          <a:xfrm>
            <a:off x="325336" y="1280816"/>
            <a:ext cx="6177570" cy="5243148"/>
          </a:xfrm>
          <a:prstGeom prst="rect">
            <a:avLst/>
          </a:prstGeom>
        </p:spPr>
      </p:pic>
    </p:spTree>
    <p:extLst>
      <p:ext uri="{BB962C8B-B14F-4D97-AF65-F5344CB8AC3E}">
        <p14:creationId xmlns:p14="http://schemas.microsoft.com/office/powerpoint/2010/main" val="153534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Nice Features</a:t>
            </a:r>
          </a:p>
        </p:txBody>
      </p:sp>
      <p:sp>
        <p:nvSpPr>
          <p:cNvPr id="3" name="Text Placeholder 2"/>
          <p:cNvSpPr>
            <a:spLocks noGrp="1"/>
          </p:cNvSpPr>
          <p:nvPr>
            <p:ph type="body" sz="quarter" idx="10"/>
          </p:nvPr>
        </p:nvSpPr>
        <p:spPr/>
        <p:txBody>
          <a:bodyPr/>
          <a:lstStyle/>
          <a:p>
            <a:pPr marL="342831" indent="-342831">
              <a:buFont typeface="Arial" charset="0"/>
              <a:buChar char="•"/>
            </a:pPr>
            <a:r>
              <a:rPr lang="en-US" b="0" dirty="0"/>
              <a:t>Automatic calculation of gradients (</a:t>
            </a:r>
            <a:r>
              <a:rPr lang="en-US" b="0" dirty="0" err="1"/>
              <a:t>autodiff</a:t>
            </a:r>
            <a:r>
              <a:rPr lang="en-US" b="0" dirty="0"/>
              <a:t> / </a:t>
            </a:r>
            <a:r>
              <a:rPr lang="en-US" b="0" dirty="0" err="1"/>
              <a:t>GradientDescentOptimizer</a:t>
            </a:r>
            <a:r>
              <a:rPr lang="en-US" b="0" dirty="0"/>
              <a:t>)</a:t>
            </a:r>
          </a:p>
          <a:p>
            <a:pPr marL="342831" indent="-342831">
              <a:buFont typeface="Arial" charset="0"/>
              <a:buChar char="•"/>
            </a:pPr>
            <a:r>
              <a:rPr lang="en-US" b="0" dirty="0"/>
              <a:t>Parallel Processing</a:t>
            </a:r>
          </a:p>
          <a:p>
            <a:pPr marL="342831" indent="-342831">
              <a:buFont typeface="Arial" charset="0"/>
              <a:buChar char="•"/>
            </a:pPr>
            <a:r>
              <a:rPr lang="en-US" b="0" dirty="0"/>
              <a:t>TensorFlow Serving</a:t>
            </a:r>
          </a:p>
          <a:p>
            <a:pPr marL="342831" indent="-342831">
              <a:buFont typeface="Arial" charset="0"/>
              <a:buChar char="•"/>
            </a:pPr>
            <a:r>
              <a:rPr lang="en-US" b="0" dirty="0"/>
              <a:t>Both low-level and high-level functionality</a:t>
            </a:r>
          </a:p>
          <a:p>
            <a:pPr marL="342831" indent="-342831">
              <a:buFont typeface="Arial" charset="0"/>
              <a:buChar char="•"/>
            </a:pPr>
            <a:r>
              <a:rPr lang="en-US" b="0" dirty="0" err="1"/>
              <a:t>TensorBoard</a:t>
            </a:r>
            <a:endParaRPr lang="en-US" b="0" dirty="0"/>
          </a:p>
          <a:p>
            <a:pPr marL="342831" indent="-342831">
              <a:buFont typeface="Arial" charset="0"/>
              <a:buChar char="•"/>
            </a:pPr>
            <a:endParaRPr lang="en-US" b="0" dirty="0"/>
          </a:p>
        </p:txBody>
      </p:sp>
      <p:pic>
        <p:nvPicPr>
          <p:cNvPr id="4" name="Picture 3"/>
          <p:cNvPicPr>
            <a:picLocks noChangeAspect="1"/>
          </p:cNvPicPr>
          <p:nvPr/>
        </p:nvPicPr>
        <p:blipFill>
          <a:blip r:embed="rId2"/>
          <a:stretch>
            <a:fillRect/>
          </a:stretch>
        </p:blipFill>
        <p:spPr>
          <a:xfrm>
            <a:off x="986364" y="4716906"/>
            <a:ext cx="3801015" cy="1018524"/>
          </a:xfrm>
          <a:prstGeom prst="rect">
            <a:avLst/>
          </a:prstGeom>
        </p:spPr>
      </p:pic>
    </p:spTree>
    <p:extLst>
      <p:ext uri="{BB962C8B-B14F-4D97-AF65-F5344CB8AC3E}">
        <p14:creationId xmlns:p14="http://schemas.microsoft.com/office/powerpoint/2010/main" val="2080359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Integration</a:t>
            </a:r>
          </a:p>
        </p:txBody>
      </p:sp>
      <p:sp>
        <p:nvSpPr>
          <p:cNvPr id="3" name="Text Placeholder 2"/>
          <p:cNvSpPr>
            <a:spLocks noGrp="1"/>
          </p:cNvSpPr>
          <p:nvPr>
            <p:ph type="body" sz="quarter" idx="10"/>
          </p:nvPr>
        </p:nvSpPr>
        <p:spPr/>
        <p:txBody>
          <a:bodyPr/>
          <a:lstStyle/>
          <a:p>
            <a:r>
              <a:rPr lang="en-US" sz="1600" dirty="0"/>
              <a:t>Spark-</a:t>
            </a:r>
            <a:r>
              <a:rPr lang="en-US" sz="1600" dirty="0" err="1"/>
              <a:t>Tensorflow</a:t>
            </a:r>
            <a:r>
              <a:rPr lang="en-US" sz="1600" dirty="0"/>
              <a:t>-Connector </a:t>
            </a:r>
          </a:p>
          <a:p>
            <a:r>
              <a:rPr lang="en-US" sz="1400" dirty="0" err="1"/>
              <a:t>SparkDF.write.format</a:t>
            </a:r>
            <a:r>
              <a:rPr lang="en-US" sz="1400" dirty="0"/>
              <a:t>("</a:t>
            </a:r>
            <a:r>
              <a:rPr lang="en-US" sz="1400" dirty="0" err="1"/>
              <a:t>tfrecords</a:t>
            </a:r>
            <a:r>
              <a:rPr lang="en-US" sz="1400" dirty="0"/>
              <a:t>").option("</a:t>
            </a:r>
            <a:r>
              <a:rPr lang="en-US" sz="1400" dirty="0" err="1"/>
              <a:t>recordType</a:t>
            </a:r>
            <a:r>
              <a:rPr lang="en-US" sz="1400" dirty="0"/>
              <a:t>", "Example").save("youtube-8m-video.tfrecord")</a:t>
            </a:r>
          </a:p>
          <a:p>
            <a:r>
              <a:rPr lang="en-US" sz="1400" dirty="0" err="1"/>
              <a:t>val</a:t>
            </a:r>
            <a:r>
              <a:rPr lang="en-US" sz="1400" dirty="0"/>
              <a:t> </a:t>
            </a:r>
            <a:r>
              <a:rPr lang="en-US" sz="1400" dirty="0" err="1"/>
              <a:t>newSparkDF</a:t>
            </a:r>
            <a:r>
              <a:rPr lang="en-US" sz="1400" dirty="0"/>
              <a:t>: </a:t>
            </a:r>
            <a:r>
              <a:rPr lang="en-US" sz="1400" dirty="0" err="1"/>
              <a:t>DataFrame</a:t>
            </a:r>
            <a:r>
              <a:rPr lang="en-US" sz="1400" dirty="0"/>
              <a:t> = </a:t>
            </a:r>
          </a:p>
          <a:p>
            <a:r>
              <a:rPr lang="en-US" sz="1400" dirty="0"/>
              <a:t>	</a:t>
            </a:r>
            <a:r>
              <a:rPr lang="en-US" sz="1400" dirty="0" err="1"/>
              <a:t>spark.read.format</a:t>
            </a:r>
            <a:r>
              <a:rPr lang="en-US" sz="1400" dirty="0"/>
              <a:t>("</a:t>
            </a:r>
            <a:r>
              <a:rPr lang="en-US" sz="1400" dirty="0" err="1"/>
              <a:t>tfrecords</a:t>
            </a:r>
            <a:r>
              <a:rPr lang="en-US" sz="1400" dirty="0"/>
              <a:t>").option("</a:t>
            </a:r>
            <a:r>
              <a:rPr lang="en-US" sz="1400" dirty="0" err="1"/>
              <a:t>recordType</a:t>
            </a:r>
            <a:r>
              <a:rPr lang="en-US" sz="1400" dirty="0"/>
              <a:t>", "Example").schema(</a:t>
            </a:r>
            <a:r>
              <a:rPr lang="en-US" sz="1400" dirty="0" err="1"/>
              <a:t>videoSchema</a:t>
            </a:r>
            <a:r>
              <a:rPr lang="en-US" sz="1400" dirty="0"/>
              <a:t>).load("youtube-8m-video.tfrecord")</a:t>
            </a:r>
          </a:p>
          <a:p>
            <a:r>
              <a:rPr lang="en-US" sz="1400" dirty="0"/>
              <a:t>(</a:t>
            </a:r>
            <a:r>
              <a:rPr lang="en-US" sz="1400" dirty="0">
                <a:hlinkClick r:id="rId2"/>
              </a:rPr>
              <a:t>https://github.com/tensorflow/ecosystem/tree/master/spark/spark-tensorflow-connector)</a:t>
            </a:r>
            <a:endParaRPr lang="en-US" sz="1400" dirty="0"/>
          </a:p>
          <a:p>
            <a:r>
              <a:rPr lang="en-US" sz="1600" dirty="0" err="1"/>
              <a:t>Databricks</a:t>
            </a:r>
            <a:r>
              <a:rPr lang="en-US" sz="1600" dirty="0"/>
              <a:t>: </a:t>
            </a:r>
            <a:r>
              <a:rPr lang="en-US" sz="1600" dirty="0" err="1"/>
              <a:t>TensorFrames</a:t>
            </a:r>
            <a:r>
              <a:rPr lang="en-US" sz="1600" dirty="0"/>
              <a:t> </a:t>
            </a:r>
            <a:r>
              <a:rPr lang="en-US" sz="1400" dirty="0">
                <a:hlinkClick r:id="rId3"/>
              </a:rPr>
              <a:t>https://github.com/databricks/tensorframes</a:t>
            </a:r>
            <a:endParaRPr lang="en-US" sz="1400" dirty="0"/>
          </a:p>
          <a:p>
            <a:r>
              <a:rPr lang="en-US" sz="1400" dirty="0"/>
              <a:t>https://</a:t>
            </a:r>
            <a:r>
              <a:rPr lang="en-US" sz="1400" dirty="0" err="1"/>
              <a:t>databricks.com</a:t>
            </a:r>
            <a:r>
              <a:rPr lang="en-US" sz="1400" dirty="0"/>
              <a:t>/blog/2016/01/25/deep-learning-with-apache-spark-and-</a:t>
            </a:r>
            <a:r>
              <a:rPr lang="en-US" sz="1400" dirty="0" err="1"/>
              <a:t>tensorflow.html</a:t>
            </a:r>
            <a:endParaRPr lang="en-US" sz="1400" dirty="0"/>
          </a:p>
          <a:p>
            <a:r>
              <a:rPr lang="en-US" sz="1600" dirty="0"/>
              <a:t>Yahoo: </a:t>
            </a:r>
            <a:r>
              <a:rPr lang="en-US" sz="1600" dirty="0" err="1"/>
              <a:t>TensorFlowOnSpark</a:t>
            </a:r>
            <a:r>
              <a:rPr lang="en-US" sz="1600" dirty="0"/>
              <a:t> </a:t>
            </a:r>
            <a:r>
              <a:rPr lang="en-US" sz="1400" dirty="0">
                <a:hlinkClick r:id="rId4"/>
              </a:rPr>
              <a:t>https://github.com/yahoo/TensorFlowOnSpark</a:t>
            </a:r>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26029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Outlook</a:t>
            </a:r>
          </a:p>
        </p:txBody>
      </p:sp>
      <p:sp>
        <p:nvSpPr>
          <p:cNvPr id="3" name="Text Placeholder 2"/>
          <p:cNvSpPr>
            <a:spLocks noGrp="1"/>
          </p:cNvSpPr>
          <p:nvPr>
            <p:ph type="body" sz="quarter" idx="10"/>
          </p:nvPr>
        </p:nvSpPr>
        <p:spPr/>
        <p:txBody>
          <a:bodyPr/>
          <a:lstStyle/>
          <a:p>
            <a:r>
              <a:rPr lang="en-US" sz="1600" dirty="0"/>
              <a:t>Most Important topics within SAP should include:</a:t>
            </a:r>
          </a:p>
          <a:p>
            <a:pPr marL="285693" indent="-285693">
              <a:buFont typeface="Arial" charset="0"/>
              <a:buChar char="•"/>
            </a:pPr>
            <a:r>
              <a:rPr lang="en-US" sz="1600" dirty="0"/>
              <a:t>State-of-the-art model server for Hana, ABAP and SCP</a:t>
            </a:r>
          </a:p>
          <a:p>
            <a:r>
              <a:rPr lang="en-US" sz="1600" dirty="0"/>
              <a:t>     (Similar to Clipper?)</a:t>
            </a:r>
          </a:p>
          <a:p>
            <a:endParaRPr lang="en-US" sz="1600" dirty="0"/>
          </a:p>
          <a:p>
            <a:endParaRPr lang="en-US" sz="1600" dirty="0"/>
          </a:p>
          <a:p>
            <a:endParaRPr lang="en-US" sz="1600" dirty="0"/>
          </a:p>
          <a:p>
            <a:pPr marL="285693" indent="-285693">
              <a:buFont typeface="Arial" charset="0"/>
              <a:buChar char="•"/>
            </a:pPr>
            <a:r>
              <a:rPr lang="en-US" sz="1600" dirty="0"/>
              <a:t>Transfer Learning (w/ customer scenarios)</a:t>
            </a:r>
          </a:p>
          <a:p>
            <a:pPr marL="285693" indent="-285693">
              <a:buFont typeface="Arial" charset="0"/>
              <a:buChar char="•"/>
            </a:pPr>
            <a:r>
              <a:rPr lang="en-US" sz="1600" dirty="0"/>
              <a:t>Recurrent Neural Networks / (Long Short-Term Memory (LSTM) </a:t>
            </a:r>
          </a:p>
          <a:p>
            <a:pPr marL="645621" lvl="3" indent="-285693">
              <a:buFont typeface="Arial" charset="0"/>
              <a:buChar char="•"/>
            </a:pPr>
            <a:r>
              <a:rPr lang="en-US" sz="1400" dirty="0"/>
              <a:t>Time series analysis with variable periodicity</a:t>
            </a:r>
          </a:p>
        </p:txBody>
      </p:sp>
      <p:pic>
        <p:nvPicPr>
          <p:cNvPr id="4" name="Picture 3"/>
          <p:cNvPicPr>
            <a:picLocks noChangeAspect="1"/>
          </p:cNvPicPr>
          <p:nvPr/>
        </p:nvPicPr>
        <p:blipFill>
          <a:blip r:embed="rId2"/>
          <a:stretch>
            <a:fillRect/>
          </a:stretch>
        </p:blipFill>
        <p:spPr>
          <a:xfrm>
            <a:off x="3011373" y="2714101"/>
            <a:ext cx="2872641" cy="1486113"/>
          </a:xfrm>
          <a:prstGeom prst="rect">
            <a:avLst/>
          </a:prstGeom>
        </p:spPr>
      </p:pic>
    </p:spTree>
    <p:extLst>
      <p:ext uri="{BB962C8B-B14F-4D97-AF65-F5344CB8AC3E}">
        <p14:creationId xmlns:p14="http://schemas.microsoft.com/office/powerpoint/2010/main" val="362457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6B98F2-61BB-D745-A73F-7FBA9D359E0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9B3B96-B4F0-224E-8EA1-D7EE869C196A}"/>
              </a:ext>
            </a:extLst>
          </p:cNvPr>
          <p:cNvSpPr>
            <a:spLocks noGrp="1"/>
          </p:cNvSpPr>
          <p:nvPr>
            <p:ph type="title"/>
          </p:nvPr>
        </p:nvSpPr>
        <p:spPr>
          <a:xfrm>
            <a:off x="504001" y="504000"/>
            <a:ext cx="11186476" cy="369332"/>
          </a:xfrm>
        </p:spPr>
        <p:txBody>
          <a:bodyPr/>
          <a:lstStyle/>
          <a:p>
            <a:r>
              <a:rPr lang="en-US" dirty="0"/>
              <a:t>FCN</a:t>
            </a:r>
          </a:p>
        </p:txBody>
      </p:sp>
    </p:spTree>
    <p:extLst>
      <p:ext uri="{BB962C8B-B14F-4D97-AF65-F5344CB8AC3E}">
        <p14:creationId xmlns:p14="http://schemas.microsoft.com/office/powerpoint/2010/main" val="250726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92777" y="1779266"/>
            <a:ext cx="7007646" cy="4185684"/>
          </a:xfrm>
          <a:prstGeom prst="rect">
            <a:avLst/>
          </a:prstGeom>
        </p:spPr>
      </p:pic>
    </p:spTree>
    <p:extLst>
      <p:ext uri="{BB962C8B-B14F-4D97-AF65-F5344CB8AC3E}">
        <p14:creationId xmlns:p14="http://schemas.microsoft.com/office/powerpoint/2010/main" val="215013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Neuron</a:t>
            </a:r>
          </a:p>
        </p:txBody>
      </p:sp>
      <p:sp>
        <p:nvSpPr>
          <p:cNvPr id="5" name="Rectangle 4"/>
          <p:cNvSpPr/>
          <p:nvPr/>
        </p:nvSpPr>
        <p:spPr>
          <a:xfrm>
            <a:off x="770228" y="1773199"/>
            <a:ext cx="4582771" cy="4062651"/>
          </a:xfrm>
          <a:prstGeom prst="rect">
            <a:avLst/>
          </a:prstGeom>
        </p:spPr>
        <p:txBody>
          <a:bodyPr wrap="square">
            <a:spAutoFit/>
          </a:bodyPr>
          <a:lstStyle/>
          <a:p>
            <a:pPr marL="342831" lvl="1" indent="-342831">
              <a:lnSpc>
                <a:spcPct val="90000"/>
              </a:lnSpc>
              <a:spcBef>
                <a:spcPts val="600"/>
              </a:spcBef>
              <a:buClr>
                <a:schemeClr val="accent1"/>
              </a:buClr>
              <a:buSzPct val="80000"/>
              <a:buFont typeface="Arial" panose="020B0604020202020204" pitchFamily="34" charset="0"/>
              <a:buChar char="•"/>
            </a:pPr>
            <a:r>
              <a:rPr lang="en-US" sz="1800" dirty="0">
                <a:latin typeface="+mn-lt"/>
              </a:rPr>
              <a:t>A neuron is composed of a cell body containing the </a:t>
            </a:r>
            <a:r>
              <a:rPr lang="en-US" sz="1800" i="1" dirty="0">
                <a:latin typeface="+mn-lt"/>
              </a:rPr>
              <a:t>nucleus</a:t>
            </a:r>
            <a:r>
              <a:rPr lang="en-US" sz="1800" dirty="0">
                <a:latin typeface="+mn-lt"/>
              </a:rPr>
              <a:t> and many extensions called </a:t>
            </a:r>
            <a:r>
              <a:rPr lang="en-US" sz="1800" i="1" dirty="0">
                <a:latin typeface="+mn-lt"/>
              </a:rPr>
              <a:t>dendrites,</a:t>
            </a:r>
            <a:r>
              <a:rPr lang="en-US" sz="1800" dirty="0">
                <a:latin typeface="+mn-lt"/>
              </a:rPr>
              <a:t> as well as one long extension, the so-called </a:t>
            </a:r>
            <a:r>
              <a:rPr lang="en-US" sz="1800" i="1" dirty="0">
                <a:latin typeface="+mn-lt"/>
              </a:rPr>
              <a:t>axon</a:t>
            </a:r>
            <a:r>
              <a:rPr lang="en-US" sz="1800" dirty="0">
                <a:latin typeface="+mn-lt"/>
              </a:rPr>
              <a:t>.</a:t>
            </a:r>
          </a:p>
          <a:p>
            <a:pPr marL="342831" lvl="1" indent="-342831">
              <a:lnSpc>
                <a:spcPct val="90000"/>
              </a:lnSpc>
              <a:spcBef>
                <a:spcPts val="600"/>
              </a:spcBef>
              <a:buClr>
                <a:schemeClr val="accent1"/>
              </a:buClr>
              <a:buSzPct val="80000"/>
              <a:buFont typeface="Arial" panose="020B0604020202020204" pitchFamily="34" charset="0"/>
              <a:buChar char="•"/>
            </a:pPr>
            <a:r>
              <a:rPr lang="en-US" sz="1800" dirty="0">
                <a:latin typeface="+mn-lt"/>
              </a:rPr>
              <a:t>The end of the axon splits into many branches (</a:t>
            </a:r>
            <a:r>
              <a:rPr lang="en-US" sz="1800" i="1" dirty="0" err="1">
                <a:latin typeface="+mn-lt"/>
              </a:rPr>
              <a:t>telodendria</a:t>
            </a:r>
            <a:r>
              <a:rPr lang="en-US" sz="1800" dirty="0">
                <a:latin typeface="+mn-lt"/>
              </a:rPr>
              <a:t>) whose tips contain </a:t>
            </a:r>
            <a:r>
              <a:rPr lang="en-US" sz="1800" i="1" dirty="0">
                <a:latin typeface="+mn-lt"/>
              </a:rPr>
              <a:t>synaptic terminals </a:t>
            </a:r>
            <a:r>
              <a:rPr lang="en-US" sz="1800" dirty="0">
                <a:latin typeface="+mn-lt"/>
              </a:rPr>
              <a:t>(or </a:t>
            </a:r>
            <a:r>
              <a:rPr lang="en-US" sz="1800" i="1" dirty="0">
                <a:latin typeface="+mn-lt"/>
              </a:rPr>
              <a:t>synapses</a:t>
            </a:r>
            <a:r>
              <a:rPr lang="en-US" sz="1800" dirty="0">
                <a:latin typeface="+mn-lt"/>
              </a:rPr>
              <a:t>) which are connected to the dendrites of other neurons.</a:t>
            </a:r>
          </a:p>
          <a:p>
            <a:pPr marL="342831" lvl="1" indent="-342831">
              <a:lnSpc>
                <a:spcPct val="90000"/>
              </a:lnSpc>
              <a:spcBef>
                <a:spcPts val="600"/>
              </a:spcBef>
              <a:buClr>
                <a:schemeClr val="accent1"/>
              </a:buClr>
              <a:buSzPct val="80000"/>
              <a:buFont typeface="Arial" panose="020B0604020202020204" pitchFamily="34" charset="0"/>
              <a:buChar char="•"/>
            </a:pPr>
            <a:r>
              <a:rPr lang="en-US" sz="1800" dirty="0">
                <a:latin typeface="+mn-lt"/>
              </a:rPr>
              <a:t>Neurons receive incoming electrical impulses (“signals”) from other neurons via synapses.</a:t>
            </a:r>
          </a:p>
          <a:p>
            <a:pPr marL="342831" lvl="1" indent="-342831">
              <a:lnSpc>
                <a:spcPct val="90000"/>
              </a:lnSpc>
              <a:spcBef>
                <a:spcPts val="600"/>
              </a:spcBef>
              <a:buClr>
                <a:schemeClr val="accent1"/>
              </a:buClr>
              <a:buSzPct val="80000"/>
              <a:buFont typeface="Arial" panose="020B0604020202020204" pitchFamily="34" charset="0"/>
              <a:buChar char="•"/>
            </a:pPr>
            <a:r>
              <a:rPr lang="en-US" sz="1800" dirty="0">
                <a:latin typeface="+mn-lt"/>
              </a:rPr>
              <a:t>When a sufficient number of signals from other neurons are received, the neuron fires its own signals.</a:t>
            </a:r>
          </a:p>
        </p:txBody>
      </p:sp>
      <p:pic>
        <p:nvPicPr>
          <p:cNvPr id="4" name="Picture 3">
            <a:extLst>
              <a:ext uri="{FF2B5EF4-FFF2-40B4-BE49-F238E27FC236}">
                <a16:creationId xmlns:a16="http://schemas.microsoft.com/office/drawing/2014/main" id="{E9BAB0FA-9D52-E248-B4A4-BABBC815435B}"/>
              </a:ext>
            </a:extLst>
          </p:cNvPr>
          <p:cNvPicPr>
            <a:picLocks noChangeAspect="1"/>
          </p:cNvPicPr>
          <p:nvPr/>
        </p:nvPicPr>
        <p:blipFill>
          <a:blip r:embed="rId3"/>
          <a:stretch>
            <a:fillRect/>
          </a:stretch>
        </p:blipFill>
        <p:spPr>
          <a:xfrm>
            <a:off x="5621613" y="2146851"/>
            <a:ext cx="5371390" cy="3488635"/>
          </a:xfrm>
          <a:prstGeom prst="rect">
            <a:avLst/>
          </a:prstGeom>
        </p:spPr>
      </p:pic>
    </p:spTree>
    <p:extLst>
      <p:ext uri="{BB962C8B-B14F-4D97-AF65-F5344CB8AC3E}">
        <p14:creationId xmlns:p14="http://schemas.microsoft.com/office/powerpoint/2010/main" val="18722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Machine Learning (3-Day Training)</a:t>
            </a:r>
          </a:p>
        </p:txBody>
      </p:sp>
      <p:sp>
        <p:nvSpPr>
          <p:cNvPr id="5" name="Text Placeholder 4"/>
          <p:cNvSpPr>
            <a:spLocks noGrp="1"/>
          </p:cNvSpPr>
          <p:nvPr>
            <p:ph type="body" sz="quarter" idx="10"/>
          </p:nvPr>
        </p:nvSpPr>
        <p:spPr/>
        <p:txBody>
          <a:bodyPr/>
          <a:lstStyle/>
          <a:p>
            <a:r>
              <a:rPr lang="en-US" sz="1800" dirty="0"/>
              <a:t>This 3-day training is for everyone interested in acquiring a good understanding of machine learning principles. We will cover the most important machine learning algorithms for supervised and unsupervised learning (including linear regression and multinomial logistic regression, decision trees and random forest (for both classification and prediction), support vector machines, k-means and hierarchical clustering as well as principle component analysis. (Additional algorithms may be covered if time permits.) Every algorithm will be explained in detail and participants should be able (at least in principle) to implement some of the algorithms on their own.</a:t>
            </a:r>
          </a:p>
          <a:p>
            <a:r>
              <a:rPr lang="en-US" sz="1800" dirty="0"/>
              <a:t>We will utilize </a:t>
            </a:r>
            <a:r>
              <a:rPr lang="en-US" sz="1800" dirty="0" err="1"/>
              <a:t>Jupyter</a:t>
            </a:r>
            <a:r>
              <a:rPr lang="en-US" sz="1800" dirty="0"/>
              <a:t> notebooks and the very popular Python-based </a:t>
            </a:r>
            <a:r>
              <a:rPr lang="en-US" sz="1800" dirty="0" err="1"/>
              <a:t>Scikit</a:t>
            </a:r>
            <a:r>
              <a:rPr lang="en-US" sz="1800" dirty="0"/>
              <a:t>-Learn for exercises and data visualization. </a:t>
            </a:r>
            <a:r>
              <a:rPr lang="en-US" sz="1800" dirty="0" err="1"/>
              <a:t>Scikit</a:t>
            </a:r>
            <a:r>
              <a:rPr lang="en-US" sz="1800" dirty="0"/>
              <a:t>-Learn provides a consistent framework for building end-to-end machine learning pipelines including various tools to evaluate the trained models. It is also supported by Leonardo ML.</a:t>
            </a:r>
          </a:p>
          <a:p>
            <a:r>
              <a:rPr lang="en-US" sz="1800" dirty="0"/>
              <a:t>After having gained a solid background in machine learning, we will contrast </a:t>
            </a:r>
            <a:r>
              <a:rPr lang="en-US" sz="1800" dirty="0" err="1"/>
              <a:t>Scikit</a:t>
            </a:r>
            <a:r>
              <a:rPr lang="en-US" sz="1800" dirty="0"/>
              <a:t>-Learn with HANA’s Predictive Analysis Library (PAL) and SAP Predictive Analysis.</a:t>
            </a:r>
          </a:p>
        </p:txBody>
      </p:sp>
    </p:spTree>
    <p:extLst>
      <p:ext uri="{BB962C8B-B14F-4D97-AF65-F5344CB8AC3E}">
        <p14:creationId xmlns:p14="http://schemas.microsoft.com/office/powerpoint/2010/main" val="309209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Perceptron</a:t>
            </a:r>
          </a:p>
        </p:txBody>
      </p:sp>
      <p:grpSp>
        <p:nvGrpSpPr>
          <p:cNvPr id="4" name="Group 3"/>
          <p:cNvGrpSpPr>
            <a:grpSpLocks/>
          </p:cNvGrpSpPr>
          <p:nvPr/>
        </p:nvGrpSpPr>
        <p:grpSpPr bwMode="auto">
          <a:xfrm>
            <a:off x="1018069" y="1421749"/>
            <a:ext cx="9176800" cy="4909001"/>
            <a:chOff x="-20" y="728"/>
            <a:chExt cx="5782" cy="3093"/>
          </a:xfrm>
        </p:grpSpPr>
        <p:sp>
          <p:nvSpPr>
            <p:cNvPr id="5" name="Oval 4"/>
            <p:cNvSpPr>
              <a:spLocks noChangeArrowheads="1"/>
            </p:cNvSpPr>
            <p:nvPr/>
          </p:nvSpPr>
          <p:spPr bwMode="auto">
            <a:xfrm>
              <a:off x="2880" y="1920"/>
              <a:ext cx="576" cy="57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Rectangle 5"/>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129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321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9" name="Oval 8"/>
            <p:cNvSpPr>
              <a:spLocks noChangeArrowheads="1"/>
            </p:cNvSpPr>
            <p:nvPr/>
          </p:nvSpPr>
          <p:spPr bwMode="auto">
            <a:xfrm>
              <a:off x="1008" y="2160"/>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1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Text Box 13"/>
            <p:cNvSpPr txBox="1">
              <a:spLocks noChangeArrowheads="1"/>
            </p:cNvSpPr>
            <p:nvPr/>
          </p:nvSpPr>
          <p:spPr bwMode="auto">
            <a:xfrm>
              <a:off x="-20" y="2178"/>
              <a:ext cx="55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Inputs</a:t>
              </a:r>
            </a:p>
          </p:txBody>
        </p:sp>
        <p:sp>
          <p:nvSpPr>
            <p:cNvPr id="12" name="Text Box 14"/>
            <p:cNvSpPr txBox="1">
              <a:spLocks noChangeArrowheads="1"/>
            </p:cNvSpPr>
            <p:nvPr/>
          </p:nvSpPr>
          <p:spPr bwMode="auto">
            <a:xfrm>
              <a:off x="1634" y="3569"/>
              <a:ext cx="6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Weights</a:t>
              </a:r>
              <a:endParaRPr lang="en-US" altLang="en-US" sz="2000" dirty="0"/>
            </a:p>
          </p:txBody>
        </p:sp>
        <p:sp>
          <p:nvSpPr>
            <p:cNvPr id="13" name="Text Box 15"/>
            <p:cNvSpPr txBox="1">
              <a:spLocks noChangeArrowheads="1"/>
            </p:cNvSpPr>
            <p:nvPr/>
          </p:nvSpPr>
          <p:spPr bwMode="auto">
            <a:xfrm>
              <a:off x="2763" y="2719"/>
              <a:ext cx="117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Weighted Sum</a:t>
              </a:r>
            </a:p>
            <a:p>
              <a:r>
                <a:rPr lang="en-US" altLang="en-US" sz="2000" dirty="0">
                  <a:solidFill>
                    <a:srgbClr val="0000FF"/>
                  </a:solidFill>
                </a:rPr>
                <a:t>of its Inputs</a:t>
              </a:r>
            </a:p>
          </p:txBody>
        </p:sp>
        <p:sp>
          <p:nvSpPr>
            <p:cNvPr id="14" name="Text Box 16"/>
            <p:cNvSpPr txBox="1">
              <a:spLocks noChangeArrowheads="1"/>
            </p:cNvSpPr>
            <p:nvPr/>
          </p:nvSpPr>
          <p:spPr bwMode="auto">
            <a:xfrm>
              <a:off x="2937" y="728"/>
              <a:ext cx="43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5" name="Text Box 17"/>
            <p:cNvSpPr txBox="1">
              <a:spLocks noChangeArrowheads="1"/>
            </p:cNvSpPr>
            <p:nvPr/>
          </p:nvSpPr>
          <p:spPr bwMode="auto">
            <a:xfrm>
              <a:off x="4175" y="1434"/>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Activation</a:t>
              </a:r>
            </a:p>
            <a:p>
              <a:r>
                <a:rPr lang="en-US" altLang="en-US" sz="2000" dirty="0">
                  <a:solidFill>
                    <a:srgbClr val="0000FF"/>
                  </a:solidFill>
                </a:rPr>
                <a:t>Function</a:t>
              </a:r>
              <a:endParaRPr lang="en-US" altLang="en-US" sz="2000" dirty="0"/>
            </a:p>
          </p:txBody>
        </p:sp>
        <p:sp>
          <p:nvSpPr>
            <p:cNvPr id="17" name="Text Box 19"/>
            <p:cNvSpPr txBox="1">
              <a:spLocks noChangeArrowheads="1"/>
            </p:cNvSpPr>
            <p:nvPr/>
          </p:nvSpPr>
          <p:spPr bwMode="auto">
            <a:xfrm>
              <a:off x="5162" y="1872"/>
              <a:ext cx="60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Text Box 28"/>
            <p:cNvSpPr txBox="1">
              <a:spLocks noChangeArrowheads="1"/>
            </p:cNvSpPr>
            <p:nvPr/>
          </p:nvSpPr>
          <p:spPr bwMode="auto">
            <a:xfrm>
              <a:off x="720" y="1152"/>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7" name="Text Box 29"/>
            <p:cNvSpPr txBox="1">
              <a:spLocks noChangeArrowheads="1"/>
            </p:cNvSpPr>
            <p:nvPr/>
          </p:nvSpPr>
          <p:spPr bwMode="auto">
            <a:xfrm>
              <a:off x="720" y="2064"/>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8" name="Text Box 30"/>
            <p:cNvSpPr txBox="1">
              <a:spLocks noChangeArrowheads="1"/>
            </p:cNvSpPr>
            <p:nvPr/>
          </p:nvSpPr>
          <p:spPr bwMode="auto">
            <a:xfrm>
              <a:off x="720" y="3120"/>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err="1"/>
                <a:t>x</a:t>
              </a:r>
              <a:r>
                <a:rPr lang="en-US" altLang="en-US" i="1" baseline="-25000" dirty="0" err="1"/>
                <a:t>n</a:t>
              </a:r>
              <a:endParaRPr lang="en-US" altLang="en-US" dirty="0"/>
            </a:p>
          </p:txBody>
        </p:sp>
        <p:sp>
          <p:nvSpPr>
            <p:cNvPr id="29" name="Text Box 31"/>
            <p:cNvSpPr txBox="1">
              <a:spLocks noChangeArrowheads="1"/>
            </p:cNvSpPr>
            <p:nvPr/>
          </p:nvSpPr>
          <p:spPr bwMode="auto">
            <a:xfrm>
              <a:off x="1824" y="2064"/>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2</a:t>
              </a:r>
              <a:endParaRPr lang="en-US" altLang="en-US" dirty="0"/>
            </a:p>
          </p:txBody>
        </p:sp>
        <p:sp>
          <p:nvSpPr>
            <p:cNvPr id="30" name="Text Box 32"/>
            <p:cNvSpPr txBox="1">
              <a:spLocks noChangeArrowheads="1"/>
            </p:cNvSpPr>
            <p:nvPr/>
          </p:nvSpPr>
          <p:spPr bwMode="auto">
            <a:xfrm>
              <a:off x="1819" y="3137"/>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err="1"/>
                <a:t>w</a:t>
              </a:r>
              <a:r>
                <a:rPr lang="en-US" altLang="en-US" i="1" baseline="-25000" dirty="0" err="1"/>
                <a:t>n</a:t>
              </a:r>
              <a:endParaRPr lang="en-US" altLang="en-US" dirty="0"/>
            </a:p>
          </p:txBody>
        </p:sp>
        <p:sp>
          <p:nvSpPr>
            <p:cNvPr id="31" name="Text Box 33"/>
            <p:cNvSpPr txBox="1">
              <a:spLocks noChangeArrowheads="1"/>
            </p:cNvSpPr>
            <p:nvPr/>
          </p:nvSpPr>
          <p:spPr bwMode="auto">
            <a:xfrm>
              <a:off x="1824" y="1200"/>
              <a:ext cx="326"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2" name="Oval 31"/>
            <p:cNvSpPr>
              <a:spLocks noChangeArrowheads="1"/>
            </p:cNvSpPr>
            <p:nvPr/>
          </p:nvSpPr>
          <p:spPr bwMode="auto">
            <a:xfrm>
              <a:off x="3105" y="118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35"/>
            <p:cNvSpPr>
              <a:spLocks noChangeShapeType="1"/>
            </p:cNvSpPr>
            <p:nvPr/>
          </p:nvSpPr>
          <p:spPr bwMode="auto">
            <a:xfrm>
              <a:off x="3153"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mc:AlternateContent xmlns:mc="http://schemas.openxmlformats.org/markup-compatibility/2006" xmlns:a14="http://schemas.microsoft.com/office/drawing/2010/main">
        <mc:Choice Requires="a14">
          <p:sp>
            <p:nvSpPr>
              <p:cNvPr id="38" name="TextBox 37"/>
              <p:cNvSpPr txBox="1"/>
              <p:nvPr/>
            </p:nvSpPr>
            <p:spPr>
              <a:xfrm>
                <a:off x="9115619" y="4232236"/>
                <a:ext cx="2737613" cy="2139047"/>
              </a:xfrm>
              <a:prstGeom prst="rect">
                <a:avLst/>
              </a:prstGeom>
              <a:noFill/>
              <a:ln>
                <a:solidFill>
                  <a:schemeClr val="tx1"/>
                </a:solidFill>
              </a:ln>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n : Number of features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r>
                  <a:rPr lang="en-US" altLang="en-US" i="1" dirty="0">
                    <a:solidFill>
                      <a:srgbClr val="000000"/>
                    </a:solidFill>
                  </a:rPr>
                  <a:t>x</a:t>
                </a:r>
                <a:r>
                  <a:rPr lang="en-US" altLang="en-US" i="1" baseline="-25000" dirty="0">
                    <a:solidFill>
                      <a:srgbClr val="000000"/>
                    </a:solidFill>
                  </a:rPr>
                  <a:t>i</a:t>
                </a:r>
                <a:r>
                  <a:rPr lang="en-US" altLang="en-US" i="1" dirty="0">
                    <a:solidFill>
                      <a:srgbClr val="000000"/>
                    </a:solidFill>
                  </a:rPr>
                  <a:t> </a:t>
                </a:r>
                <a:r>
                  <a:rPr lang="en-US" altLang="en-US" dirty="0">
                    <a:solidFill>
                      <a:srgbClr val="000000"/>
                    </a:solidFill>
                  </a:rPr>
                  <a:t>: </a:t>
                </a:r>
                <a:r>
                  <a:rPr lang="en-US" altLang="en-US" sz="1800" kern="0" dirty="0" err="1">
                    <a:ea typeface="Arial Unicode MS" pitchFamily="34" charset="-128"/>
                    <a:cs typeface="Arial Unicode MS" pitchFamily="34" charset="-128"/>
                  </a:rPr>
                  <a:t>i</a:t>
                </a:r>
                <a:r>
                  <a:rPr lang="en-US" altLang="en-US" sz="1800" kern="0" baseline="-25000" dirty="0" err="1">
                    <a:ea typeface="Arial Unicode MS" pitchFamily="34" charset="-128"/>
                    <a:cs typeface="Arial Unicode MS" pitchFamily="34" charset="-128"/>
                  </a:rPr>
                  <a:t>th</a:t>
                </a:r>
                <a:r>
                  <a:rPr lang="en-US" altLang="en-US" sz="1800" kern="0" dirty="0">
                    <a:ea typeface="Arial Unicode MS" pitchFamily="34" charset="-128"/>
                    <a:cs typeface="Arial Unicode MS" pitchFamily="34" charset="-128"/>
                  </a:rPr>
                  <a:t> feature</a:t>
                </a: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r>
                  <a:rPr lang="en-US" altLang="en-US" i="1" dirty="0" err="1">
                    <a:solidFill>
                      <a:srgbClr val="000000"/>
                    </a:solidFill>
                  </a:rPr>
                  <a:t>w</a:t>
                </a:r>
                <a:r>
                  <a:rPr lang="en-US" altLang="en-US" i="1" baseline="-25000" dirty="0" err="1">
                    <a:solidFill>
                      <a:srgbClr val="000000"/>
                    </a:solidFill>
                  </a:rPr>
                  <a:t>i</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i</a:t>
                </a:r>
                <a:r>
                  <a:rPr lang="en-US" sz="1800" kern="0" baseline="-25000" dirty="0" err="1">
                    <a:ea typeface="Arial Unicode MS" pitchFamily="34" charset="-128"/>
                    <a:cs typeface="Arial Unicode MS" pitchFamily="34" charset="-128"/>
                  </a:rPr>
                  <a:t>th</a:t>
                </a:r>
                <a:r>
                  <a:rPr lang="en-US" sz="1800" kern="0" dirty="0">
                    <a:ea typeface="Arial Unicode MS" pitchFamily="34" charset="-128"/>
                    <a:cs typeface="Arial Unicode MS" pitchFamily="34" charset="-128"/>
                  </a:rPr>
                  <a:t> weight</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y :  Predicted output </a:t>
                </a:r>
              </a:p>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 </m:t>
                    </m:r>
                    <m:r>
                      <a:rPr lang="en-US" sz="1800" i="1" kern="0">
                        <a:latin typeface="Cambria Math" panose="02040503050406030204" pitchFamily="18" charset="0"/>
                        <a:ea typeface="Arial Unicode MS" pitchFamily="34" charset="-128"/>
                        <a:cs typeface="Arial Unicode MS" pitchFamily="34" charset="-128"/>
                      </a:rPr>
                      <m:t>𝑊</m:t>
                    </m:r>
                    <m:r>
                      <a:rPr lang="en-US" sz="1800" i="1" kern="0">
                        <a:latin typeface="Cambria Math" panose="02040503050406030204" pitchFamily="18" charset="0"/>
                        <a:ea typeface="Arial Unicode MS" pitchFamily="34" charset="-128"/>
                        <a:cs typeface="Arial Unicode MS" pitchFamily="34" charset="-128"/>
                      </a:rPr>
                      <m:t> </m:t>
                    </m:r>
                  </m:oMath>
                </a14:m>
                <a:r>
                  <a:rPr lang="en-US" sz="1800" kern="0" dirty="0">
                    <a:ea typeface="Arial Unicode MS" pitchFamily="34" charset="-128"/>
                    <a:cs typeface="Arial Unicode MS" pitchFamily="34" charset="-128"/>
                  </a:rPr>
                  <a:t>: Weight vector</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14:m>
                  <m:oMath xmlns:m="http://schemas.openxmlformats.org/officeDocument/2006/math">
                    <m:r>
                      <a:rPr lang="en-US" sz="1800" i="1" kern="0">
                        <a:latin typeface="Cambria Math" panose="02040503050406030204" pitchFamily="18" charset="0"/>
                        <a:ea typeface="Arial Unicode MS" pitchFamily="34" charset="-128"/>
                        <a:cs typeface="Arial Unicode MS" pitchFamily="34" charset="-128"/>
                      </a:rPr>
                      <m:t>𝑋</m:t>
                    </m:r>
                  </m:oMath>
                </a14:m>
                <a:r>
                  <a:rPr lang="en-US" sz="1800" kern="0" dirty="0">
                    <a:ea typeface="Arial Unicode MS" pitchFamily="34" charset="-128"/>
                    <a:cs typeface="Arial Unicode MS" pitchFamily="34" charset="-128"/>
                  </a:rPr>
                  <a:t>  : Input vector</a:t>
                </a:r>
                <a14:m>
                  <m:oMath xmlns:m="http://schemas.openxmlformats.org/officeDocument/2006/math">
                    <m:r>
                      <a:rPr lang="en-US" sz="1800" i="1" kern="0" smtClean="0">
                        <a:latin typeface="Cambria Math" panose="02040503050406030204" pitchFamily="18" charset="0"/>
                        <a:ea typeface="Arial Unicode MS" pitchFamily="34" charset="-128"/>
                        <a:cs typeface="Arial Unicode MS" pitchFamily="34" charset="-128"/>
                      </a:rPr>
                      <m:t> </m:t>
                    </m:r>
                  </m:oMath>
                </a14:m>
                <a:endParaRPr lang="en-US" sz="1800" kern="0" dirty="0">
                  <a:ea typeface="Arial Unicode MS" pitchFamily="34" charset="-128"/>
                  <a:cs typeface="Arial Unicode MS" pitchFamily="34" charset="-128"/>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9115619" y="4232236"/>
                <a:ext cx="2737613" cy="2139047"/>
              </a:xfrm>
              <a:prstGeom prst="rect">
                <a:avLst/>
              </a:prstGeom>
              <a:blipFill>
                <a:blip r:embed="rId5"/>
                <a:stretch>
                  <a:fillRect l="-4147" t="-2924" b="-467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871059" y="3452966"/>
                <a:ext cx="86389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9" i="1" kern="0">
                          <a:latin typeface="Cambria Math" panose="02040503050406030204" pitchFamily="18" charset="0"/>
                        </a:rPr>
                        <m:t>𝜃</m:t>
                      </m:r>
                      <m:r>
                        <a:rPr lang="en-US" sz="3599" i="1" kern="0">
                          <a:latin typeface="Cambria Math" panose="02040503050406030204" pitchFamily="18" charset="0"/>
                        </a:rPr>
                        <m:t>()</m:t>
                      </m:r>
                    </m:oMath>
                  </m:oMathPara>
                </a14:m>
                <a:endParaRPr lang="en-US" sz="3599" kern="0" dirty="0" err="1">
                  <a:ea typeface="Arial Unicode MS" pitchFamily="34" charset="-128"/>
                  <a:cs typeface="Arial Unicode MS" pitchFamily="34" charset="-128"/>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871059" y="3452966"/>
                <a:ext cx="863896" cy="553870"/>
              </a:xfrm>
              <a:prstGeom prst="rect">
                <a:avLst/>
              </a:prstGeom>
              <a:blipFill>
                <a:blip r:embed="rId6"/>
                <a:stretch>
                  <a:fillRect l="-5797" r="-1159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650502" y="3516147"/>
                <a:ext cx="791905" cy="59611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650502" y="3516147"/>
                <a:ext cx="791905" cy="596115"/>
              </a:xfrm>
              <a:prstGeom prst="rect">
                <a:avLst/>
              </a:prstGeom>
              <a:blipFill>
                <a:blip r:embed="rId7"/>
                <a:stretch>
                  <a:fillRect l="-88889" t="-147917" r="-9524" b="-204167"/>
                </a:stretch>
              </a:blipFill>
            </p:spPr>
            <p:txBody>
              <a:bodyPr/>
              <a:lstStyle/>
              <a:p>
                <a:r>
                  <a:rPr lang="en-US">
                    <a:noFill/>
                  </a:rPr>
                  <a:t> </a:t>
                </a:r>
              </a:p>
            </p:txBody>
          </p:sp>
        </mc:Fallback>
      </mc:AlternateContent>
      <p:sp>
        <p:nvSpPr>
          <p:cNvPr id="40" name="TextBox 39"/>
          <p:cNvSpPr txBox="1"/>
          <p:nvPr/>
        </p:nvSpPr>
        <p:spPr>
          <a:xfrm>
            <a:off x="6377880" y="3598788"/>
            <a:ext cx="282362"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spTree>
    <p:extLst>
      <p:ext uri="{BB962C8B-B14F-4D97-AF65-F5344CB8AC3E}">
        <p14:creationId xmlns:p14="http://schemas.microsoft.com/office/powerpoint/2010/main" val="70912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Perceptron</a:t>
            </a:r>
          </a:p>
        </p:txBody>
      </p:sp>
      <p:grpSp>
        <p:nvGrpSpPr>
          <p:cNvPr id="4" name="Group 3"/>
          <p:cNvGrpSpPr>
            <a:grpSpLocks/>
          </p:cNvGrpSpPr>
          <p:nvPr/>
        </p:nvGrpSpPr>
        <p:grpSpPr bwMode="auto">
          <a:xfrm>
            <a:off x="1018069" y="1421749"/>
            <a:ext cx="9176800" cy="4909001"/>
            <a:chOff x="-20" y="728"/>
            <a:chExt cx="5782" cy="3093"/>
          </a:xfrm>
        </p:grpSpPr>
        <p:sp>
          <p:nvSpPr>
            <p:cNvPr id="5" name="Oval 4"/>
            <p:cNvSpPr>
              <a:spLocks noChangeArrowheads="1"/>
            </p:cNvSpPr>
            <p:nvPr/>
          </p:nvSpPr>
          <p:spPr bwMode="auto">
            <a:xfrm>
              <a:off x="2880" y="1920"/>
              <a:ext cx="576" cy="57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Rectangle 5"/>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129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3216"/>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9" name="Oval 8"/>
            <p:cNvSpPr>
              <a:spLocks noChangeArrowheads="1"/>
            </p:cNvSpPr>
            <p:nvPr/>
          </p:nvSpPr>
          <p:spPr bwMode="auto">
            <a:xfrm>
              <a:off x="1008" y="2160"/>
              <a:ext cx="96" cy="96"/>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latin typeface="Arial" panose="020B0604020202020204" pitchFamily="34" charset="0"/>
              </a:endParaRPr>
            </a:p>
          </p:txBody>
        </p:sp>
        <p:sp>
          <p:nvSpPr>
            <p:cNvPr id="1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Text Box 13"/>
            <p:cNvSpPr txBox="1">
              <a:spLocks noChangeArrowheads="1"/>
            </p:cNvSpPr>
            <p:nvPr/>
          </p:nvSpPr>
          <p:spPr bwMode="auto">
            <a:xfrm>
              <a:off x="-20" y="2178"/>
              <a:ext cx="55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Inputs</a:t>
              </a:r>
            </a:p>
          </p:txBody>
        </p:sp>
        <p:sp>
          <p:nvSpPr>
            <p:cNvPr id="12" name="Text Box 14"/>
            <p:cNvSpPr txBox="1">
              <a:spLocks noChangeArrowheads="1"/>
            </p:cNvSpPr>
            <p:nvPr/>
          </p:nvSpPr>
          <p:spPr bwMode="auto">
            <a:xfrm>
              <a:off x="1634" y="3569"/>
              <a:ext cx="6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Weights</a:t>
              </a:r>
              <a:endParaRPr lang="en-US" altLang="en-US" sz="2000" dirty="0"/>
            </a:p>
          </p:txBody>
        </p:sp>
        <p:sp>
          <p:nvSpPr>
            <p:cNvPr id="13" name="Text Box 15"/>
            <p:cNvSpPr txBox="1">
              <a:spLocks noChangeArrowheads="1"/>
            </p:cNvSpPr>
            <p:nvPr/>
          </p:nvSpPr>
          <p:spPr bwMode="auto">
            <a:xfrm>
              <a:off x="2763" y="2719"/>
              <a:ext cx="117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0000FF"/>
                  </a:solidFill>
                </a:rPr>
                <a:t>Weighted Sum</a:t>
              </a:r>
            </a:p>
            <a:p>
              <a:r>
                <a:rPr lang="en-US" altLang="en-US" sz="2000" dirty="0">
                  <a:solidFill>
                    <a:srgbClr val="0000FF"/>
                  </a:solidFill>
                </a:rPr>
                <a:t>of its Inputs</a:t>
              </a:r>
            </a:p>
          </p:txBody>
        </p:sp>
        <p:sp>
          <p:nvSpPr>
            <p:cNvPr id="14" name="Text Box 16"/>
            <p:cNvSpPr txBox="1">
              <a:spLocks noChangeArrowheads="1"/>
            </p:cNvSpPr>
            <p:nvPr/>
          </p:nvSpPr>
          <p:spPr bwMode="auto">
            <a:xfrm>
              <a:off x="2937" y="728"/>
              <a:ext cx="43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5" name="Text Box 17"/>
            <p:cNvSpPr txBox="1">
              <a:spLocks noChangeArrowheads="1"/>
            </p:cNvSpPr>
            <p:nvPr/>
          </p:nvSpPr>
          <p:spPr bwMode="auto">
            <a:xfrm>
              <a:off x="4175"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dirty="0">
                  <a:solidFill>
                    <a:srgbClr val="FF0000"/>
                  </a:solidFill>
                </a:rPr>
                <a:t>Activation</a:t>
              </a:r>
            </a:p>
            <a:p>
              <a:r>
                <a:rPr lang="en-US" altLang="en-US" sz="2000" dirty="0">
                  <a:solidFill>
                    <a:srgbClr val="FF0000"/>
                  </a:solidFill>
                </a:rPr>
                <a:t>Function</a:t>
              </a:r>
            </a:p>
          </p:txBody>
        </p:sp>
        <p:sp>
          <p:nvSpPr>
            <p:cNvPr id="17" name="Text Box 19"/>
            <p:cNvSpPr txBox="1">
              <a:spLocks noChangeArrowheads="1"/>
            </p:cNvSpPr>
            <p:nvPr/>
          </p:nvSpPr>
          <p:spPr bwMode="auto">
            <a:xfrm>
              <a:off x="5162" y="1872"/>
              <a:ext cx="60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Text Box 28"/>
            <p:cNvSpPr txBox="1">
              <a:spLocks noChangeArrowheads="1"/>
            </p:cNvSpPr>
            <p:nvPr/>
          </p:nvSpPr>
          <p:spPr bwMode="auto">
            <a:xfrm>
              <a:off x="720" y="1152"/>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7" name="Text Box 29"/>
            <p:cNvSpPr txBox="1">
              <a:spLocks noChangeArrowheads="1"/>
            </p:cNvSpPr>
            <p:nvPr/>
          </p:nvSpPr>
          <p:spPr bwMode="auto">
            <a:xfrm>
              <a:off x="720" y="2064"/>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8" name="Text Box 30"/>
            <p:cNvSpPr txBox="1">
              <a:spLocks noChangeArrowheads="1"/>
            </p:cNvSpPr>
            <p:nvPr/>
          </p:nvSpPr>
          <p:spPr bwMode="auto">
            <a:xfrm>
              <a:off x="720" y="3120"/>
              <a:ext cx="2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err="1"/>
                <a:t>x</a:t>
              </a:r>
              <a:r>
                <a:rPr lang="en-US" altLang="en-US" i="1" baseline="-25000" dirty="0" err="1"/>
                <a:t>n</a:t>
              </a:r>
              <a:endParaRPr lang="en-US" altLang="en-US" dirty="0"/>
            </a:p>
          </p:txBody>
        </p:sp>
        <p:sp>
          <p:nvSpPr>
            <p:cNvPr id="29" name="Text Box 31"/>
            <p:cNvSpPr txBox="1">
              <a:spLocks noChangeArrowheads="1"/>
            </p:cNvSpPr>
            <p:nvPr/>
          </p:nvSpPr>
          <p:spPr bwMode="auto">
            <a:xfrm>
              <a:off x="1824" y="2064"/>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2</a:t>
              </a:r>
              <a:endParaRPr lang="en-US" altLang="en-US" dirty="0"/>
            </a:p>
          </p:txBody>
        </p:sp>
        <p:sp>
          <p:nvSpPr>
            <p:cNvPr id="30" name="Text Box 32"/>
            <p:cNvSpPr txBox="1">
              <a:spLocks noChangeArrowheads="1"/>
            </p:cNvSpPr>
            <p:nvPr/>
          </p:nvSpPr>
          <p:spPr bwMode="auto">
            <a:xfrm>
              <a:off x="1819" y="3137"/>
              <a:ext cx="328"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err="1"/>
                <a:t>w</a:t>
              </a:r>
              <a:r>
                <a:rPr lang="en-US" altLang="en-US" i="1" baseline="-25000" dirty="0" err="1"/>
                <a:t>n</a:t>
              </a:r>
              <a:endParaRPr lang="en-US" altLang="en-US" dirty="0"/>
            </a:p>
          </p:txBody>
        </p:sp>
        <p:sp>
          <p:nvSpPr>
            <p:cNvPr id="31" name="Text Box 33"/>
            <p:cNvSpPr txBox="1">
              <a:spLocks noChangeArrowheads="1"/>
            </p:cNvSpPr>
            <p:nvPr/>
          </p:nvSpPr>
          <p:spPr bwMode="auto">
            <a:xfrm>
              <a:off x="1824" y="1200"/>
              <a:ext cx="326"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2" name="Oval 31"/>
            <p:cNvSpPr>
              <a:spLocks noChangeArrowheads="1"/>
            </p:cNvSpPr>
            <p:nvPr/>
          </p:nvSpPr>
          <p:spPr bwMode="auto">
            <a:xfrm>
              <a:off x="3105" y="118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35"/>
            <p:cNvSpPr>
              <a:spLocks noChangeShapeType="1"/>
            </p:cNvSpPr>
            <p:nvPr/>
          </p:nvSpPr>
          <p:spPr bwMode="auto">
            <a:xfrm>
              <a:off x="3153"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mc:AlternateContent xmlns:mc="http://schemas.openxmlformats.org/markup-compatibility/2006" xmlns:a14="http://schemas.microsoft.com/office/drawing/2010/main">
        <mc:Choice Requires="a14">
          <p:sp>
            <p:nvSpPr>
              <p:cNvPr id="3" name="TextBox 2"/>
              <p:cNvSpPr txBox="1"/>
              <p:nvPr/>
            </p:nvSpPr>
            <p:spPr>
              <a:xfrm>
                <a:off x="7871059" y="3452966"/>
                <a:ext cx="86389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9" i="1" kern="0">
                          <a:latin typeface="Cambria Math" panose="02040503050406030204" pitchFamily="18" charset="0"/>
                        </a:rPr>
                        <m:t>𝜃</m:t>
                      </m:r>
                      <m:r>
                        <a:rPr lang="en-US" sz="3599" i="1" kern="0">
                          <a:latin typeface="Cambria Math" panose="02040503050406030204" pitchFamily="18" charset="0"/>
                        </a:rPr>
                        <m:t>()</m:t>
                      </m:r>
                    </m:oMath>
                  </m:oMathPara>
                </a14:m>
                <a:endParaRPr lang="en-US" sz="3599" kern="0" dirty="0" err="1">
                  <a:ea typeface="Arial Unicode MS" pitchFamily="34" charset="-128"/>
                  <a:cs typeface="Arial Unicode MS" pitchFamily="34" charset="-128"/>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871059" y="3452966"/>
                <a:ext cx="863896" cy="553870"/>
              </a:xfrm>
              <a:prstGeom prst="rect">
                <a:avLst/>
              </a:prstGeom>
              <a:blipFill>
                <a:blip r:embed="rId5"/>
                <a:stretch>
                  <a:fillRect l="-5797" r="-1159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650502" y="3516147"/>
                <a:ext cx="791905" cy="59611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650502" y="3516147"/>
                <a:ext cx="791905" cy="596115"/>
              </a:xfrm>
              <a:prstGeom prst="rect">
                <a:avLst/>
              </a:prstGeom>
              <a:blipFill>
                <a:blip r:embed="rId6"/>
                <a:stretch>
                  <a:fillRect l="-88889" t="-147917" r="-9524" b="-204167"/>
                </a:stretch>
              </a:blipFill>
            </p:spPr>
            <p:txBody>
              <a:bodyPr/>
              <a:lstStyle/>
              <a:p>
                <a:r>
                  <a:rPr lang="en-US">
                    <a:noFill/>
                  </a:rPr>
                  <a:t> </a:t>
                </a:r>
              </a:p>
            </p:txBody>
          </p:sp>
        </mc:Fallback>
      </mc:AlternateContent>
      <p:sp>
        <p:nvSpPr>
          <p:cNvPr id="40" name="TextBox 39"/>
          <p:cNvSpPr txBox="1"/>
          <p:nvPr/>
        </p:nvSpPr>
        <p:spPr>
          <a:xfrm>
            <a:off x="6377880" y="3598788"/>
            <a:ext cx="282362"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p:pic>
        <p:nvPicPr>
          <p:cNvPr id="41" name="Picture 40">
            <a:extLst>
              <a:ext uri="{FF2B5EF4-FFF2-40B4-BE49-F238E27FC236}">
                <a16:creationId xmlns:a16="http://schemas.microsoft.com/office/drawing/2014/main" id="{F3868F96-DCC4-0E47-BCBA-DD7821E6D9E2}"/>
              </a:ext>
            </a:extLst>
          </p:cNvPr>
          <p:cNvPicPr>
            <a:picLocks noChangeAspect="1"/>
          </p:cNvPicPr>
          <p:nvPr/>
        </p:nvPicPr>
        <p:blipFill>
          <a:blip r:embed="rId7"/>
          <a:stretch>
            <a:fillRect/>
          </a:stretch>
        </p:blipFill>
        <p:spPr>
          <a:xfrm>
            <a:off x="7465002" y="4288110"/>
            <a:ext cx="2482752" cy="2120033"/>
          </a:xfrm>
          <a:prstGeom prst="rect">
            <a:avLst/>
          </a:prstGeom>
        </p:spPr>
      </p:pic>
    </p:spTree>
    <p:extLst>
      <p:ext uri="{BB962C8B-B14F-4D97-AF65-F5344CB8AC3E}">
        <p14:creationId xmlns:p14="http://schemas.microsoft.com/office/powerpoint/2010/main" val="197544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Separability</a:t>
            </a:r>
          </a:p>
        </p:txBody>
      </p:sp>
      <p:grpSp>
        <p:nvGrpSpPr>
          <p:cNvPr id="3" name="Group 52"/>
          <p:cNvGrpSpPr>
            <a:grpSpLocks/>
          </p:cNvGrpSpPr>
          <p:nvPr/>
        </p:nvGrpSpPr>
        <p:grpSpPr bwMode="auto">
          <a:xfrm>
            <a:off x="1012984" y="1976601"/>
            <a:ext cx="2241031" cy="2388634"/>
            <a:chOff x="460" y="1728"/>
            <a:chExt cx="1412" cy="1505"/>
          </a:xfrm>
        </p:grpSpPr>
        <p:sp>
          <p:nvSpPr>
            <p:cNvPr id="4"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8"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9"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48" name="Text Box 97"/>
          <p:cNvSpPr txBox="1">
            <a:spLocks noChangeArrowheads="1"/>
          </p:cNvSpPr>
          <p:nvPr/>
        </p:nvSpPr>
        <p:spPr bwMode="auto">
          <a:xfrm>
            <a:off x="4966407" y="1425034"/>
            <a:ext cx="1064966"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AND</a:t>
            </a:r>
          </a:p>
        </p:txBody>
      </p:sp>
      <p:sp>
        <p:nvSpPr>
          <p:cNvPr id="49" name="Text Box 98"/>
          <p:cNvSpPr txBox="1">
            <a:spLocks noChangeArrowheads="1"/>
          </p:cNvSpPr>
          <p:nvPr/>
        </p:nvSpPr>
        <p:spPr bwMode="auto">
          <a:xfrm>
            <a:off x="1565694" y="1425034"/>
            <a:ext cx="749127"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OR</a:t>
            </a:r>
          </a:p>
        </p:txBody>
      </p:sp>
      <p:sp>
        <p:nvSpPr>
          <p:cNvPr id="50" name="Text Box 99"/>
          <p:cNvSpPr txBox="1">
            <a:spLocks noChangeArrowheads="1"/>
          </p:cNvSpPr>
          <p:nvPr/>
        </p:nvSpPr>
        <p:spPr bwMode="auto">
          <a:xfrm>
            <a:off x="8839268" y="1425034"/>
            <a:ext cx="1042747"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XOR</a:t>
            </a:r>
          </a:p>
        </p:txBody>
      </p:sp>
      <p:graphicFrame>
        <p:nvGraphicFramePr>
          <p:cNvPr id="54" name="Table 53"/>
          <p:cNvGraphicFramePr>
            <a:graphicFrameLocks noGrp="1"/>
          </p:cNvGraphicFramePr>
          <p:nvPr>
            <p:extLst>
              <p:ext uri="{D42A27DB-BD31-4B8C-83A1-F6EECF244321}">
                <p14:modId xmlns:p14="http://schemas.microsoft.com/office/powerpoint/2010/main" val="1583643018"/>
              </p:ext>
            </p:extLst>
          </p:nvPr>
        </p:nvGraphicFramePr>
        <p:xfrm>
          <a:off x="1201448" y="4383917"/>
          <a:ext cx="1514934" cy="2057290"/>
        </p:xfrm>
        <a:graphic>
          <a:graphicData uri="http://schemas.openxmlformats.org/drawingml/2006/table">
            <a:tbl>
              <a:tblPr firstRow="1" bandRow="1">
                <a:tableStyleId>{5DA37D80-6434-44D0-A028-1B22A696006F}</a:tableStyleId>
              </a:tblPr>
              <a:tblGrid>
                <a:gridCol w="504978">
                  <a:extLst>
                    <a:ext uri="{9D8B030D-6E8A-4147-A177-3AD203B41FA5}">
                      <a16:colId xmlns:a16="http://schemas.microsoft.com/office/drawing/2014/main" val="1411671675"/>
                    </a:ext>
                  </a:extLst>
                </a:gridCol>
                <a:gridCol w="504978">
                  <a:extLst>
                    <a:ext uri="{9D8B030D-6E8A-4147-A177-3AD203B41FA5}">
                      <a16:colId xmlns:a16="http://schemas.microsoft.com/office/drawing/2014/main" val="205237015"/>
                    </a:ext>
                  </a:extLst>
                </a:gridCol>
                <a:gridCol w="504978">
                  <a:extLst>
                    <a:ext uri="{9D8B030D-6E8A-4147-A177-3AD203B41FA5}">
                      <a16:colId xmlns:a16="http://schemas.microsoft.com/office/drawing/2014/main" val="322226860"/>
                    </a:ext>
                  </a:extLst>
                </a:gridCol>
              </a:tblGrid>
              <a:tr h="411385">
                <a:tc>
                  <a:txBody>
                    <a:bodyPr/>
                    <a:lstStyle/>
                    <a:p>
                      <a:r>
                        <a:rPr lang="en-US" sz="2100" dirty="0"/>
                        <a:t>x</a:t>
                      </a:r>
                      <a:r>
                        <a:rPr lang="en-US" sz="2100" baseline="-25000" dirty="0"/>
                        <a:t>1</a:t>
                      </a:r>
                    </a:p>
                  </a:txBody>
                  <a:tcPr marL="91419" marR="91419" marT="45709" marB="45709"/>
                </a:tc>
                <a:tc>
                  <a:txBody>
                    <a:bodyPr/>
                    <a:lstStyle/>
                    <a:p>
                      <a:r>
                        <a:rPr lang="en-US" sz="2100" dirty="0"/>
                        <a:t>x</a:t>
                      </a:r>
                      <a:r>
                        <a:rPr lang="en-US" sz="2100" baseline="-25000" dirty="0"/>
                        <a:t>2</a:t>
                      </a:r>
                    </a:p>
                  </a:txBody>
                  <a:tcPr marL="91419" marR="91419" marT="45709" marB="45709"/>
                </a:tc>
                <a:tc>
                  <a:txBody>
                    <a:bodyPr/>
                    <a:lstStyle/>
                    <a:p>
                      <a:r>
                        <a:rPr lang="en-US" sz="2100" dirty="0"/>
                        <a:t>y</a:t>
                      </a:r>
                    </a:p>
                  </a:txBody>
                  <a:tcPr marL="91419" marR="91419" marT="45709" marB="45709"/>
                </a:tc>
                <a:extLst>
                  <a:ext uri="{0D108BD9-81ED-4DB2-BD59-A6C34878D82A}">
                    <a16:rowId xmlns:a16="http://schemas.microsoft.com/office/drawing/2014/main" val="1284748742"/>
                  </a:ext>
                </a:extLst>
              </a:tr>
              <a:tr h="411385">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424790755"/>
                  </a:ext>
                </a:extLst>
              </a:tr>
              <a:tr h="411385">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3612268500"/>
                  </a:ext>
                </a:extLst>
              </a:tr>
              <a:tr h="411385">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509692296"/>
                  </a:ext>
                </a:extLst>
              </a:tr>
              <a:tr h="411385">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2629071911"/>
                  </a:ext>
                </a:extLst>
              </a:tr>
            </a:tbl>
          </a:graphicData>
        </a:graphic>
      </p:graphicFrame>
      <p:sp>
        <p:nvSpPr>
          <p:cNvPr id="59" name="Flowchart: Connector 58"/>
          <p:cNvSpPr/>
          <p:nvPr/>
        </p:nvSpPr>
        <p:spPr bwMode="gray">
          <a:xfrm>
            <a:off x="1329750" y="3699028"/>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0" name="TextBox 59"/>
          <p:cNvSpPr txBox="1"/>
          <p:nvPr/>
        </p:nvSpPr>
        <p:spPr>
          <a:xfrm>
            <a:off x="2425585" y="2537326"/>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61" name="TextBox 60"/>
          <p:cNvSpPr txBox="1"/>
          <p:nvPr/>
        </p:nvSpPr>
        <p:spPr>
          <a:xfrm>
            <a:off x="2416413" y="3662431"/>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62" name="TextBox 61"/>
          <p:cNvSpPr txBox="1"/>
          <p:nvPr/>
        </p:nvSpPr>
        <p:spPr>
          <a:xfrm>
            <a:off x="1360550" y="2525493"/>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grpSp>
        <p:nvGrpSpPr>
          <p:cNvPr id="63" name="Group 52"/>
          <p:cNvGrpSpPr>
            <a:grpSpLocks/>
          </p:cNvGrpSpPr>
          <p:nvPr/>
        </p:nvGrpSpPr>
        <p:grpSpPr bwMode="auto">
          <a:xfrm>
            <a:off x="4435330" y="2006206"/>
            <a:ext cx="2241031" cy="2388634"/>
            <a:chOff x="460" y="1728"/>
            <a:chExt cx="1412" cy="1505"/>
          </a:xfrm>
        </p:grpSpPr>
        <p:sp>
          <p:nvSpPr>
            <p:cNvPr id="64"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68"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69"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70" name="Flowchart: Connector 69"/>
          <p:cNvSpPr/>
          <p:nvPr/>
        </p:nvSpPr>
        <p:spPr bwMode="gray">
          <a:xfrm>
            <a:off x="4749558" y="3734955"/>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TextBox 70"/>
          <p:cNvSpPr txBox="1"/>
          <p:nvPr/>
        </p:nvSpPr>
        <p:spPr>
          <a:xfrm>
            <a:off x="5847931" y="2560348"/>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74" name="Flowchart: Connector 73"/>
          <p:cNvSpPr/>
          <p:nvPr/>
        </p:nvSpPr>
        <p:spPr bwMode="gray">
          <a:xfrm>
            <a:off x="5826011" y="3712735"/>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5" name="Flowchart: Connector 74"/>
          <p:cNvSpPr/>
          <p:nvPr/>
        </p:nvSpPr>
        <p:spPr bwMode="gray">
          <a:xfrm>
            <a:off x="4724214" y="2616232"/>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aphicFrame>
        <p:nvGraphicFramePr>
          <p:cNvPr id="76" name="Table 75"/>
          <p:cNvGraphicFramePr>
            <a:graphicFrameLocks noGrp="1"/>
          </p:cNvGraphicFramePr>
          <p:nvPr>
            <p:extLst>
              <p:ext uri="{D42A27DB-BD31-4B8C-83A1-F6EECF244321}">
                <p14:modId xmlns:p14="http://schemas.microsoft.com/office/powerpoint/2010/main" val="1804056308"/>
              </p:ext>
            </p:extLst>
          </p:nvPr>
        </p:nvGraphicFramePr>
        <p:xfrm>
          <a:off x="4741422" y="4367859"/>
          <a:ext cx="1514934" cy="2057290"/>
        </p:xfrm>
        <a:graphic>
          <a:graphicData uri="http://schemas.openxmlformats.org/drawingml/2006/table">
            <a:tbl>
              <a:tblPr firstRow="1" bandRow="1">
                <a:tableStyleId>{5DA37D80-6434-44D0-A028-1B22A696006F}</a:tableStyleId>
              </a:tblPr>
              <a:tblGrid>
                <a:gridCol w="504978">
                  <a:extLst>
                    <a:ext uri="{9D8B030D-6E8A-4147-A177-3AD203B41FA5}">
                      <a16:colId xmlns:a16="http://schemas.microsoft.com/office/drawing/2014/main" val="1411671675"/>
                    </a:ext>
                  </a:extLst>
                </a:gridCol>
                <a:gridCol w="504978">
                  <a:extLst>
                    <a:ext uri="{9D8B030D-6E8A-4147-A177-3AD203B41FA5}">
                      <a16:colId xmlns:a16="http://schemas.microsoft.com/office/drawing/2014/main" val="205237015"/>
                    </a:ext>
                  </a:extLst>
                </a:gridCol>
                <a:gridCol w="504978">
                  <a:extLst>
                    <a:ext uri="{9D8B030D-6E8A-4147-A177-3AD203B41FA5}">
                      <a16:colId xmlns:a16="http://schemas.microsoft.com/office/drawing/2014/main" val="322226860"/>
                    </a:ext>
                  </a:extLst>
                </a:gridCol>
              </a:tblGrid>
              <a:tr h="411385">
                <a:tc>
                  <a:txBody>
                    <a:bodyPr/>
                    <a:lstStyle/>
                    <a:p>
                      <a:r>
                        <a:rPr lang="en-US" sz="2100" dirty="0"/>
                        <a:t>x</a:t>
                      </a:r>
                      <a:r>
                        <a:rPr lang="en-US" sz="2100" baseline="-25000" dirty="0"/>
                        <a:t>1</a:t>
                      </a:r>
                    </a:p>
                  </a:txBody>
                  <a:tcPr marL="91419" marR="91419" marT="45709" marB="45709"/>
                </a:tc>
                <a:tc>
                  <a:txBody>
                    <a:bodyPr/>
                    <a:lstStyle/>
                    <a:p>
                      <a:r>
                        <a:rPr lang="en-US" sz="2100" dirty="0"/>
                        <a:t>x</a:t>
                      </a:r>
                      <a:r>
                        <a:rPr lang="en-US" sz="2100" baseline="-25000" dirty="0"/>
                        <a:t>2</a:t>
                      </a:r>
                    </a:p>
                  </a:txBody>
                  <a:tcPr marL="91419" marR="91419" marT="45709" marB="45709"/>
                </a:tc>
                <a:tc>
                  <a:txBody>
                    <a:bodyPr/>
                    <a:lstStyle/>
                    <a:p>
                      <a:r>
                        <a:rPr lang="en-US" sz="2100" dirty="0"/>
                        <a:t>y</a:t>
                      </a:r>
                    </a:p>
                  </a:txBody>
                  <a:tcPr marL="91419" marR="91419" marT="45709" marB="45709"/>
                </a:tc>
                <a:extLst>
                  <a:ext uri="{0D108BD9-81ED-4DB2-BD59-A6C34878D82A}">
                    <a16:rowId xmlns:a16="http://schemas.microsoft.com/office/drawing/2014/main" val="1284748742"/>
                  </a:ext>
                </a:extLst>
              </a:tr>
              <a:tr h="411385">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424790755"/>
                  </a:ext>
                </a:extLst>
              </a:tr>
              <a:tr h="411385">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612268500"/>
                  </a:ext>
                </a:extLst>
              </a:tr>
              <a:tr h="411385">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509692296"/>
                  </a:ext>
                </a:extLst>
              </a:tr>
              <a:tr h="411385">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2629071911"/>
                  </a:ext>
                </a:extLst>
              </a:tr>
            </a:tbl>
          </a:graphicData>
        </a:graphic>
      </p:graphicFrame>
      <p:grpSp>
        <p:nvGrpSpPr>
          <p:cNvPr id="77" name="Group 52"/>
          <p:cNvGrpSpPr>
            <a:grpSpLocks/>
          </p:cNvGrpSpPr>
          <p:nvPr/>
        </p:nvGrpSpPr>
        <p:grpSpPr bwMode="auto">
          <a:xfrm>
            <a:off x="8496019" y="2000091"/>
            <a:ext cx="2241031" cy="2388634"/>
            <a:chOff x="460" y="1728"/>
            <a:chExt cx="1412" cy="1505"/>
          </a:xfrm>
        </p:grpSpPr>
        <p:sp>
          <p:nvSpPr>
            <p:cNvPr id="78"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82"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83"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84" name="Flowchart: Connector 83"/>
          <p:cNvSpPr/>
          <p:nvPr/>
        </p:nvSpPr>
        <p:spPr bwMode="gray">
          <a:xfrm>
            <a:off x="8810247" y="3728841"/>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aphicFrame>
        <p:nvGraphicFramePr>
          <p:cNvPr id="88" name="Table 87"/>
          <p:cNvGraphicFramePr>
            <a:graphicFrameLocks noGrp="1"/>
          </p:cNvGraphicFramePr>
          <p:nvPr>
            <p:extLst>
              <p:ext uri="{D42A27DB-BD31-4B8C-83A1-F6EECF244321}">
                <p14:modId xmlns:p14="http://schemas.microsoft.com/office/powerpoint/2010/main" val="3271947556"/>
              </p:ext>
            </p:extLst>
          </p:nvPr>
        </p:nvGraphicFramePr>
        <p:xfrm>
          <a:off x="8802111" y="4361744"/>
          <a:ext cx="1514934" cy="2057290"/>
        </p:xfrm>
        <a:graphic>
          <a:graphicData uri="http://schemas.openxmlformats.org/drawingml/2006/table">
            <a:tbl>
              <a:tblPr firstRow="1" bandRow="1">
                <a:tableStyleId>{5DA37D80-6434-44D0-A028-1B22A696006F}</a:tableStyleId>
              </a:tblPr>
              <a:tblGrid>
                <a:gridCol w="504978">
                  <a:extLst>
                    <a:ext uri="{9D8B030D-6E8A-4147-A177-3AD203B41FA5}">
                      <a16:colId xmlns:a16="http://schemas.microsoft.com/office/drawing/2014/main" val="1411671675"/>
                    </a:ext>
                  </a:extLst>
                </a:gridCol>
                <a:gridCol w="504978">
                  <a:extLst>
                    <a:ext uri="{9D8B030D-6E8A-4147-A177-3AD203B41FA5}">
                      <a16:colId xmlns:a16="http://schemas.microsoft.com/office/drawing/2014/main" val="205237015"/>
                    </a:ext>
                  </a:extLst>
                </a:gridCol>
                <a:gridCol w="504978">
                  <a:extLst>
                    <a:ext uri="{9D8B030D-6E8A-4147-A177-3AD203B41FA5}">
                      <a16:colId xmlns:a16="http://schemas.microsoft.com/office/drawing/2014/main" val="322226860"/>
                    </a:ext>
                  </a:extLst>
                </a:gridCol>
              </a:tblGrid>
              <a:tr h="411385">
                <a:tc>
                  <a:txBody>
                    <a:bodyPr/>
                    <a:lstStyle/>
                    <a:p>
                      <a:r>
                        <a:rPr lang="en-US" sz="2100" dirty="0"/>
                        <a:t>x</a:t>
                      </a:r>
                      <a:r>
                        <a:rPr lang="en-US" sz="2100" baseline="-25000" dirty="0"/>
                        <a:t>1</a:t>
                      </a:r>
                    </a:p>
                  </a:txBody>
                  <a:tcPr marL="91419" marR="91419" marT="45709" marB="45709"/>
                </a:tc>
                <a:tc>
                  <a:txBody>
                    <a:bodyPr/>
                    <a:lstStyle/>
                    <a:p>
                      <a:r>
                        <a:rPr lang="en-US" sz="2100" dirty="0"/>
                        <a:t>x</a:t>
                      </a:r>
                      <a:r>
                        <a:rPr lang="en-US" sz="2100" baseline="-25000" dirty="0"/>
                        <a:t>2</a:t>
                      </a:r>
                    </a:p>
                  </a:txBody>
                  <a:tcPr marL="91419" marR="91419" marT="45709" marB="45709"/>
                </a:tc>
                <a:tc>
                  <a:txBody>
                    <a:bodyPr/>
                    <a:lstStyle/>
                    <a:p>
                      <a:r>
                        <a:rPr lang="en-US" sz="2100" dirty="0"/>
                        <a:t>y</a:t>
                      </a:r>
                    </a:p>
                  </a:txBody>
                  <a:tcPr marL="91419" marR="91419" marT="45709" marB="45709"/>
                </a:tc>
                <a:extLst>
                  <a:ext uri="{0D108BD9-81ED-4DB2-BD59-A6C34878D82A}">
                    <a16:rowId xmlns:a16="http://schemas.microsoft.com/office/drawing/2014/main" val="1284748742"/>
                  </a:ext>
                </a:extLst>
              </a:tr>
              <a:tr h="411385">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424790755"/>
                  </a:ext>
                </a:extLst>
              </a:tr>
              <a:tr h="411385">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3612268500"/>
                  </a:ext>
                </a:extLst>
              </a:tr>
              <a:tr h="411385">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509692296"/>
                  </a:ext>
                </a:extLst>
              </a:tr>
              <a:tr h="411385">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2629071911"/>
                  </a:ext>
                </a:extLst>
              </a:tr>
            </a:tbl>
          </a:graphicData>
        </a:graphic>
      </p:graphicFrame>
      <p:sp>
        <p:nvSpPr>
          <p:cNvPr id="89" name="TextBox 88"/>
          <p:cNvSpPr txBox="1"/>
          <p:nvPr/>
        </p:nvSpPr>
        <p:spPr>
          <a:xfrm>
            <a:off x="8839268" y="2554233"/>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90" name="TextBox 89"/>
          <p:cNvSpPr txBox="1"/>
          <p:nvPr/>
        </p:nvSpPr>
        <p:spPr>
          <a:xfrm>
            <a:off x="9924387" y="3721162"/>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91" name="Flowchart: Connector 90"/>
          <p:cNvSpPr/>
          <p:nvPr/>
        </p:nvSpPr>
        <p:spPr bwMode="gray">
          <a:xfrm>
            <a:off x="9875251" y="2588996"/>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27522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childTnLst>
                          </p:cTn>
                        </p:par>
                        <p:par>
                          <p:cTn id="19" fill="hold">
                            <p:stCondLst>
                              <p:cond delay="500"/>
                            </p:stCondLst>
                            <p:childTnLst>
                              <p:par>
                                <p:cTn id="20" presetID="9" presetClass="entr" presetSubtype="0" fill="hold" nodeType="afterEffect">
                                  <p:stCondLst>
                                    <p:cond delay="1500"/>
                                  </p:stCondLst>
                                  <p:childTnLst>
                                    <p:set>
                                      <p:cBhvr>
                                        <p:cTn id="21" dur="1" fill="hold">
                                          <p:stCondLst>
                                            <p:cond delay="0"/>
                                          </p:stCondLst>
                                        </p:cTn>
                                        <p:tgtEl>
                                          <p:spTgt spid="63"/>
                                        </p:tgtEl>
                                        <p:attrNameLst>
                                          <p:attrName>style.visibility</p:attrName>
                                        </p:attrNameLst>
                                      </p:cBhvr>
                                      <p:to>
                                        <p:strVal val="visible"/>
                                      </p:to>
                                    </p:set>
                                    <p:animEffect transition="in" filter="dissolve">
                                      <p:cBhvr>
                                        <p:cTn id="22" dur="500"/>
                                        <p:tgtEl>
                                          <p:spTgt spid="63"/>
                                        </p:tgtEl>
                                      </p:cBhvr>
                                    </p:animEffect>
                                  </p:childTnLst>
                                </p:cTn>
                              </p:par>
                            </p:childTnLst>
                          </p:cTn>
                        </p:par>
                        <p:par>
                          <p:cTn id="23" fill="hold">
                            <p:stCondLst>
                              <p:cond delay="2500"/>
                            </p:stCondLst>
                            <p:childTnLst>
                              <p:par>
                                <p:cTn id="24" presetID="9" presetClass="entr" presetSubtype="0" fill="hold" nodeType="afterEffect">
                                  <p:stCondLst>
                                    <p:cond delay="1500"/>
                                  </p:stCondLst>
                                  <p:childTnLst>
                                    <p:set>
                                      <p:cBhvr>
                                        <p:cTn id="25" dur="1" fill="hold">
                                          <p:stCondLst>
                                            <p:cond delay="0"/>
                                          </p:stCondLst>
                                        </p:cTn>
                                        <p:tgtEl>
                                          <p:spTgt spid="77"/>
                                        </p:tgtEl>
                                        <p:attrNameLst>
                                          <p:attrName>style.visibility</p:attrName>
                                        </p:attrNameLst>
                                      </p:cBhvr>
                                      <p:to>
                                        <p:strVal val="visible"/>
                                      </p:to>
                                    </p:set>
                                    <p:animEffect transition="in" filter="dissolve">
                                      <p:cBhvr>
                                        <p:cTn id="2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utoUpdateAnimBg="0"/>
      <p:bldP spid="5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Separability</a:t>
            </a:r>
          </a:p>
        </p:txBody>
      </p:sp>
      <p:grpSp>
        <p:nvGrpSpPr>
          <p:cNvPr id="3" name="Group 52"/>
          <p:cNvGrpSpPr>
            <a:grpSpLocks/>
          </p:cNvGrpSpPr>
          <p:nvPr/>
        </p:nvGrpSpPr>
        <p:grpSpPr bwMode="auto">
          <a:xfrm>
            <a:off x="1012984" y="1976601"/>
            <a:ext cx="2241031" cy="2388634"/>
            <a:chOff x="460" y="1728"/>
            <a:chExt cx="1412" cy="1505"/>
          </a:xfrm>
        </p:grpSpPr>
        <p:sp>
          <p:nvSpPr>
            <p:cNvPr id="4"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8"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9"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48" name="Text Box 97"/>
          <p:cNvSpPr txBox="1">
            <a:spLocks noChangeArrowheads="1"/>
          </p:cNvSpPr>
          <p:nvPr/>
        </p:nvSpPr>
        <p:spPr bwMode="auto">
          <a:xfrm>
            <a:off x="4966407" y="1425034"/>
            <a:ext cx="1064966"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AND</a:t>
            </a:r>
          </a:p>
        </p:txBody>
      </p:sp>
      <p:sp>
        <p:nvSpPr>
          <p:cNvPr id="49" name="Text Box 98"/>
          <p:cNvSpPr txBox="1">
            <a:spLocks noChangeArrowheads="1"/>
          </p:cNvSpPr>
          <p:nvPr/>
        </p:nvSpPr>
        <p:spPr bwMode="auto">
          <a:xfrm>
            <a:off x="1565694" y="1425034"/>
            <a:ext cx="749127"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OR</a:t>
            </a:r>
          </a:p>
        </p:txBody>
      </p:sp>
      <p:sp>
        <p:nvSpPr>
          <p:cNvPr id="50" name="Text Box 99"/>
          <p:cNvSpPr txBox="1">
            <a:spLocks noChangeArrowheads="1"/>
          </p:cNvSpPr>
          <p:nvPr/>
        </p:nvSpPr>
        <p:spPr bwMode="auto">
          <a:xfrm>
            <a:off x="8839268" y="1425034"/>
            <a:ext cx="1042747" cy="57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199" dirty="0">
                <a:solidFill>
                  <a:srgbClr val="006600"/>
                </a:solidFill>
                <a:latin typeface="Times New Roman" panose="02020603050405020304" pitchFamily="18" charset="0"/>
              </a:rPr>
              <a:t>XOR</a:t>
            </a:r>
          </a:p>
        </p:txBody>
      </p:sp>
      <p:sp>
        <p:nvSpPr>
          <p:cNvPr id="59" name="Flowchart: Connector 58"/>
          <p:cNvSpPr/>
          <p:nvPr/>
        </p:nvSpPr>
        <p:spPr bwMode="gray">
          <a:xfrm>
            <a:off x="2392215" y="2588996"/>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60" name="TextBox 59"/>
          <p:cNvSpPr txBox="1"/>
          <p:nvPr/>
        </p:nvSpPr>
        <p:spPr>
          <a:xfrm>
            <a:off x="1360550" y="3662431"/>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61" name="TextBox 60"/>
          <p:cNvSpPr txBox="1"/>
          <p:nvPr/>
        </p:nvSpPr>
        <p:spPr>
          <a:xfrm>
            <a:off x="2416413" y="3662431"/>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62" name="TextBox 61"/>
          <p:cNvSpPr txBox="1"/>
          <p:nvPr/>
        </p:nvSpPr>
        <p:spPr>
          <a:xfrm>
            <a:off x="1360550" y="2525493"/>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grpSp>
        <p:nvGrpSpPr>
          <p:cNvPr id="63" name="Group 52"/>
          <p:cNvGrpSpPr>
            <a:grpSpLocks/>
          </p:cNvGrpSpPr>
          <p:nvPr/>
        </p:nvGrpSpPr>
        <p:grpSpPr bwMode="auto">
          <a:xfrm>
            <a:off x="4435330" y="2006206"/>
            <a:ext cx="2241031" cy="2388634"/>
            <a:chOff x="460" y="1728"/>
            <a:chExt cx="1412" cy="1505"/>
          </a:xfrm>
        </p:grpSpPr>
        <p:sp>
          <p:nvSpPr>
            <p:cNvPr id="64"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68"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69"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70" name="Flowchart: Connector 69"/>
          <p:cNvSpPr/>
          <p:nvPr/>
        </p:nvSpPr>
        <p:spPr bwMode="gray">
          <a:xfrm>
            <a:off x="4749558" y="3734955"/>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TextBox 70"/>
          <p:cNvSpPr txBox="1"/>
          <p:nvPr/>
        </p:nvSpPr>
        <p:spPr>
          <a:xfrm>
            <a:off x="5847931" y="2560348"/>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74" name="Flowchart: Connector 73"/>
          <p:cNvSpPr/>
          <p:nvPr/>
        </p:nvSpPr>
        <p:spPr bwMode="gray">
          <a:xfrm>
            <a:off x="5826011" y="3712735"/>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5" name="Flowchart: Connector 74"/>
          <p:cNvSpPr/>
          <p:nvPr/>
        </p:nvSpPr>
        <p:spPr bwMode="gray">
          <a:xfrm>
            <a:off x="4724214" y="2616232"/>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77" name="Group 52"/>
          <p:cNvGrpSpPr>
            <a:grpSpLocks/>
          </p:cNvGrpSpPr>
          <p:nvPr/>
        </p:nvGrpSpPr>
        <p:grpSpPr bwMode="auto">
          <a:xfrm>
            <a:off x="8496019" y="2000091"/>
            <a:ext cx="2241031" cy="2388634"/>
            <a:chOff x="460" y="1728"/>
            <a:chExt cx="1412" cy="1505"/>
          </a:xfrm>
        </p:grpSpPr>
        <p:sp>
          <p:nvSpPr>
            <p:cNvPr id="78" name="Line 53"/>
            <p:cNvSpPr>
              <a:spLocks noChangeShapeType="1"/>
            </p:cNvSpPr>
            <p:nvPr/>
          </p:nvSpPr>
          <p:spPr bwMode="auto">
            <a:xfrm>
              <a:off x="624" y="2880"/>
              <a:ext cx="124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Line 54"/>
            <p:cNvSpPr>
              <a:spLocks noChangeShapeType="1"/>
            </p:cNvSpPr>
            <p:nvPr/>
          </p:nvSpPr>
          <p:spPr bwMode="auto">
            <a:xfrm flipV="1">
              <a:off x="720" y="1728"/>
              <a:ext cx="0" cy="12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55"/>
            <p:cNvSpPr>
              <a:spLocks noChangeArrowheads="1"/>
            </p:cNvSpPr>
            <p:nvPr/>
          </p:nvSpPr>
          <p:spPr bwMode="auto">
            <a:xfrm>
              <a:off x="720" y="2160"/>
              <a:ext cx="672" cy="720"/>
            </a:xfrm>
            <a:prstGeom prst="rect">
              <a:avLst/>
            </a:prstGeom>
            <a:noFill/>
            <a:ln w="9525"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Text Box 56"/>
            <p:cNvSpPr txBox="1">
              <a:spLocks noChangeArrowheads="1"/>
            </p:cNvSpPr>
            <p:nvPr/>
          </p:nvSpPr>
          <p:spPr bwMode="auto">
            <a:xfrm>
              <a:off x="612" y="2942"/>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0</a:t>
              </a:r>
            </a:p>
          </p:txBody>
        </p:sp>
        <p:sp>
          <p:nvSpPr>
            <p:cNvPr id="82" name="Text Box 57"/>
            <p:cNvSpPr txBox="1">
              <a:spLocks noChangeArrowheads="1"/>
            </p:cNvSpPr>
            <p:nvPr/>
          </p:nvSpPr>
          <p:spPr bwMode="auto">
            <a:xfrm>
              <a:off x="1296" y="2928"/>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dirty="0">
                  <a:solidFill>
                    <a:srgbClr val="000000"/>
                  </a:solidFill>
                  <a:latin typeface="Times New Roman" panose="02020603050405020304" pitchFamily="18" charset="0"/>
                </a:rPr>
                <a:t>1</a:t>
              </a:r>
            </a:p>
          </p:txBody>
        </p:sp>
        <p:sp>
          <p:nvSpPr>
            <p:cNvPr id="83" name="Text Box 58"/>
            <p:cNvSpPr txBox="1">
              <a:spLocks noChangeArrowheads="1"/>
            </p:cNvSpPr>
            <p:nvPr/>
          </p:nvSpPr>
          <p:spPr bwMode="auto">
            <a:xfrm>
              <a:off x="460" y="2016"/>
              <a:ext cx="213" cy="2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a:solidFill>
                    <a:srgbClr val="000000"/>
                  </a:solidFill>
                  <a:latin typeface="Times New Roman" panose="02020603050405020304" pitchFamily="18" charset="0"/>
                </a:rPr>
                <a:t>1</a:t>
              </a:r>
            </a:p>
          </p:txBody>
        </p:sp>
      </p:grpSp>
      <p:sp>
        <p:nvSpPr>
          <p:cNvPr id="84" name="Flowchart: Connector 83"/>
          <p:cNvSpPr/>
          <p:nvPr/>
        </p:nvSpPr>
        <p:spPr bwMode="gray">
          <a:xfrm>
            <a:off x="8810247" y="3728841"/>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9" name="TextBox 88"/>
          <p:cNvSpPr txBox="1"/>
          <p:nvPr/>
        </p:nvSpPr>
        <p:spPr>
          <a:xfrm>
            <a:off x="8839268" y="2554233"/>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90" name="TextBox 89"/>
          <p:cNvSpPr txBox="1"/>
          <p:nvPr/>
        </p:nvSpPr>
        <p:spPr>
          <a:xfrm>
            <a:off x="9924387" y="3721162"/>
            <a:ext cx="28557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solidFill>
                  <a:srgbClr val="003283"/>
                </a:solidFill>
                <a:ea typeface="Arial Unicode MS" pitchFamily="34" charset="-128"/>
                <a:cs typeface="Arial Unicode MS" pitchFamily="34" charset="-128"/>
              </a:rPr>
              <a:t>X</a:t>
            </a:r>
          </a:p>
        </p:txBody>
      </p:sp>
      <p:sp>
        <p:nvSpPr>
          <p:cNvPr id="91" name="Flowchart: Connector 90"/>
          <p:cNvSpPr/>
          <p:nvPr/>
        </p:nvSpPr>
        <p:spPr bwMode="gray">
          <a:xfrm>
            <a:off x="9875251" y="2588996"/>
            <a:ext cx="199953" cy="198028"/>
          </a:xfrm>
          <a:prstGeom prst="flowChartConnector">
            <a:avLst/>
          </a:prstGeom>
          <a:solidFill>
            <a:srgbClr val="FF000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42" name="TextBox 41"/>
          <p:cNvSpPr txBox="1"/>
          <p:nvPr/>
        </p:nvSpPr>
        <p:spPr>
          <a:xfrm>
            <a:off x="1166266" y="4692550"/>
            <a:ext cx="208774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Linearly separable</a:t>
            </a:r>
          </a:p>
        </p:txBody>
      </p:sp>
      <p:sp>
        <p:nvSpPr>
          <p:cNvPr id="43" name="TextBox 42"/>
          <p:cNvSpPr txBox="1"/>
          <p:nvPr/>
        </p:nvSpPr>
        <p:spPr>
          <a:xfrm>
            <a:off x="4621850" y="4687783"/>
            <a:ext cx="208774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Linearly separable</a:t>
            </a:r>
          </a:p>
        </p:txBody>
      </p:sp>
      <p:sp>
        <p:nvSpPr>
          <p:cNvPr id="44" name="TextBox 43"/>
          <p:cNvSpPr txBox="1"/>
          <p:nvPr/>
        </p:nvSpPr>
        <p:spPr>
          <a:xfrm>
            <a:off x="8457517" y="4687782"/>
            <a:ext cx="242758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Not linearly separable</a:t>
            </a:r>
          </a:p>
        </p:txBody>
      </p:sp>
    </p:spTree>
    <p:extLst>
      <p:ext uri="{BB962C8B-B14F-4D97-AF65-F5344CB8AC3E}">
        <p14:creationId xmlns:p14="http://schemas.microsoft.com/office/powerpoint/2010/main" val="2499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childTnLst>
                          </p:cTn>
                        </p:par>
                        <p:par>
                          <p:cTn id="19" fill="hold">
                            <p:stCondLst>
                              <p:cond delay="500"/>
                            </p:stCondLst>
                            <p:childTnLst>
                              <p:par>
                                <p:cTn id="20" presetID="9" presetClass="entr" presetSubtype="0" fill="hold" nodeType="afterEffect">
                                  <p:stCondLst>
                                    <p:cond delay="1500"/>
                                  </p:stCondLst>
                                  <p:childTnLst>
                                    <p:set>
                                      <p:cBhvr>
                                        <p:cTn id="21" dur="1" fill="hold">
                                          <p:stCondLst>
                                            <p:cond delay="0"/>
                                          </p:stCondLst>
                                        </p:cTn>
                                        <p:tgtEl>
                                          <p:spTgt spid="63"/>
                                        </p:tgtEl>
                                        <p:attrNameLst>
                                          <p:attrName>style.visibility</p:attrName>
                                        </p:attrNameLst>
                                      </p:cBhvr>
                                      <p:to>
                                        <p:strVal val="visible"/>
                                      </p:to>
                                    </p:set>
                                    <p:animEffect transition="in" filter="dissolve">
                                      <p:cBhvr>
                                        <p:cTn id="22" dur="500"/>
                                        <p:tgtEl>
                                          <p:spTgt spid="63"/>
                                        </p:tgtEl>
                                      </p:cBhvr>
                                    </p:animEffect>
                                  </p:childTnLst>
                                </p:cTn>
                              </p:par>
                            </p:childTnLst>
                          </p:cTn>
                        </p:par>
                        <p:par>
                          <p:cTn id="23" fill="hold">
                            <p:stCondLst>
                              <p:cond delay="2500"/>
                            </p:stCondLst>
                            <p:childTnLst>
                              <p:par>
                                <p:cTn id="24" presetID="9" presetClass="entr" presetSubtype="0" fill="hold" nodeType="afterEffect">
                                  <p:stCondLst>
                                    <p:cond delay="1500"/>
                                  </p:stCondLst>
                                  <p:childTnLst>
                                    <p:set>
                                      <p:cBhvr>
                                        <p:cTn id="25" dur="1" fill="hold">
                                          <p:stCondLst>
                                            <p:cond delay="0"/>
                                          </p:stCondLst>
                                        </p:cTn>
                                        <p:tgtEl>
                                          <p:spTgt spid="77"/>
                                        </p:tgtEl>
                                        <p:attrNameLst>
                                          <p:attrName>style.visibility</p:attrName>
                                        </p:attrNameLst>
                                      </p:cBhvr>
                                      <p:to>
                                        <p:strVal val="visible"/>
                                      </p:to>
                                    </p:set>
                                    <p:animEffect transition="in" filter="dissolve">
                                      <p:cBhvr>
                                        <p:cTn id="2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utoUpdateAnimBg="0"/>
      <p:bldP spid="5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98" y="324000"/>
            <a:ext cx="11673567" cy="369332"/>
          </a:xfrm>
        </p:spPr>
        <p:txBody>
          <a:bodyPr/>
          <a:lstStyle/>
          <a:p>
            <a:r>
              <a:rPr lang="en-US" dirty="0"/>
              <a:t>Neural Network - Architecture</a:t>
            </a:r>
          </a:p>
        </p:txBody>
      </p:sp>
      <p:sp>
        <p:nvSpPr>
          <p:cNvPr id="3" name="Flowchart: Connector 2"/>
          <p:cNvSpPr/>
          <p:nvPr/>
        </p:nvSpPr>
        <p:spPr bwMode="gray">
          <a:xfrm>
            <a:off x="3379304" y="2516820"/>
            <a:ext cx="524988"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379304" y="4076922"/>
            <a:ext cx="533569"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cxnSpLocks/>
            <a:stCxn id="3" idx="6"/>
            <a:endCxn id="6" idx="2"/>
          </p:cNvCxnSpPr>
          <p:nvPr/>
        </p:nvCxnSpPr>
        <p:spPr>
          <a:xfrm flipV="1">
            <a:off x="3904292" y="2721660"/>
            <a:ext cx="1708633" cy="2370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3" idx="5"/>
            <a:endCxn id="7" idx="1"/>
          </p:cNvCxnSpPr>
          <p:nvPr/>
        </p:nvCxnSpPr>
        <p:spPr>
          <a:xfrm>
            <a:off x="3827409" y="2906974"/>
            <a:ext cx="1852456" cy="12368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45726" y="1845191"/>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Hidden layer</a:t>
            </a:r>
          </a:p>
        </p:txBody>
      </p:sp>
      <p:sp>
        <p:nvSpPr>
          <p:cNvPr id="29" name="TextBox 28"/>
          <p:cNvSpPr txBox="1"/>
          <p:nvPr/>
        </p:nvSpPr>
        <p:spPr>
          <a:xfrm>
            <a:off x="3145942" y="2153779"/>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Input layer</a:t>
            </a:r>
          </a:p>
        </p:txBody>
      </p:sp>
      <p:sp>
        <p:nvSpPr>
          <p:cNvPr id="30" name="TextBox 29"/>
          <p:cNvSpPr txBox="1"/>
          <p:nvPr/>
        </p:nvSpPr>
        <p:spPr>
          <a:xfrm>
            <a:off x="7074333" y="2176466"/>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Output layer</a:t>
            </a:r>
          </a:p>
        </p:txBody>
      </p:sp>
      <p:sp>
        <p:nvSpPr>
          <p:cNvPr id="24" name="TextBox 23"/>
          <p:cNvSpPr txBox="1"/>
          <p:nvPr/>
        </p:nvSpPr>
        <p:spPr>
          <a:xfrm>
            <a:off x="4752355" y="4940818"/>
            <a:ext cx="518244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Two hidden units (The input layer is not counted.)</a:t>
            </a:r>
          </a:p>
        </p:txBody>
      </p:sp>
    </p:spTree>
    <p:extLst>
      <p:ext uri="{BB962C8B-B14F-4D97-AF65-F5344CB8AC3E}">
        <p14:creationId xmlns:p14="http://schemas.microsoft.com/office/powerpoint/2010/main" val="193657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3838609" y="288326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264940777"/>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baseline="0" dirty="0"/>
                        <a:t>Hours of Sleep</a:t>
                      </a:r>
                      <a:endParaRPr lang="en-US" sz="1400" dirty="0"/>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926145480"/>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28" name="TextBox 27"/>
          <p:cNvSpPr txBox="1"/>
          <p:nvPr/>
        </p:nvSpPr>
        <p:spPr>
          <a:xfrm>
            <a:off x="4945726" y="1845191"/>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Two hidden units</a:t>
            </a:r>
          </a:p>
        </p:txBody>
      </p:sp>
      <p:sp>
        <p:nvSpPr>
          <p:cNvPr id="29" name="TextBox 28"/>
          <p:cNvSpPr txBox="1"/>
          <p:nvPr/>
        </p:nvSpPr>
        <p:spPr>
          <a:xfrm>
            <a:off x="3145942" y="2153779"/>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Input layer</a:t>
            </a:r>
          </a:p>
        </p:txBody>
      </p:sp>
      <p:sp>
        <p:nvSpPr>
          <p:cNvPr id="30" name="TextBox 29"/>
          <p:cNvSpPr txBox="1"/>
          <p:nvPr/>
        </p:nvSpPr>
        <p:spPr>
          <a:xfrm>
            <a:off x="7074333" y="2176466"/>
            <a:ext cx="17997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Output layer</a:t>
            </a:r>
          </a:p>
        </p:txBody>
      </p:sp>
      <p:sp>
        <p:nvSpPr>
          <p:cNvPr id="24" name="TextBox 23">
            <a:extLst>
              <a:ext uri="{FF2B5EF4-FFF2-40B4-BE49-F238E27FC236}">
                <a16:creationId xmlns:a16="http://schemas.microsoft.com/office/drawing/2014/main" id="{5B654A1D-3951-8F4B-88CA-36F91264AF3E}"/>
              </a:ext>
            </a:extLst>
          </p:cNvPr>
          <p:cNvSpPr txBox="1"/>
          <p:nvPr/>
        </p:nvSpPr>
        <p:spPr>
          <a:xfrm>
            <a:off x="8503591" y="5042278"/>
            <a:ext cx="73513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Labels</a:t>
            </a:r>
          </a:p>
        </p:txBody>
      </p:sp>
      <p:sp>
        <p:nvSpPr>
          <p:cNvPr id="25" name="TextBox 24">
            <a:extLst>
              <a:ext uri="{FF2B5EF4-FFF2-40B4-BE49-F238E27FC236}">
                <a16:creationId xmlns:a16="http://schemas.microsoft.com/office/drawing/2014/main" id="{6763B4DD-AE9C-5340-B0F4-3F1BEFD36CFB}"/>
              </a:ext>
            </a:extLst>
          </p:cNvPr>
          <p:cNvSpPr txBox="1"/>
          <p:nvPr/>
        </p:nvSpPr>
        <p:spPr>
          <a:xfrm>
            <a:off x="1272419" y="5045417"/>
            <a:ext cx="93112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Features</a:t>
            </a:r>
          </a:p>
        </p:txBody>
      </p:sp>
    </p:spTree>
    <p:extLst>
      <p:ext uri="{BB962C8B-B14F-4D97-AF65-F5344CB8AC3E}">
        <p14:creationId xmlns:p14="http://schemas.microsoft.com/office/powerpoint/2010/main" val="4287852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23842736"/>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20" name="TextBox 19"/>
          <p:cNvSpPr txBox="1"/>
          <p:nvPr/>
        </p:nvSpPr>
        <p:spPr>
          <a:xfrm>
            <a:off x="4592440" y="2349130"/>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WA1</a:t>
            </a:r>
          </a:p>
        </p:txBody>
      </p:sp>
      <p:sp>
        <p:nvSpPr>
          <p:cNvPr id="24" name="TextBox 23"/>
          <p:cNvSpPr txBox="1"/>
          <p:nvPr/>
        </p:nvSpPr>
        <p:spPr>
          <a:xfrm>
            <a:off x="4221969" y="329721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WA2</a:t>
            </a:r>
          </a:p>
        </p:txBody>
      </p:sp>
      <p:sp>
        <p:nvSpPr>
          <p:cNvPr id="25" name="TextBox 24"/>
          <p:cNvSpPr txBox="1"/>
          <p:nvPr/>
        </p:nvSpPr>
        <p:spPr>
          <a:xfrm>
            <a:off x="6629481" y="2626065"/>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28" name="TextBox 27"/>
          <p:cNvSpPr txBox="1"/>
          <p:nvPr/>
        </p:nvSpPr>
        <p:spPr>
          <a:xfrm>
            <a:off x="6699023" y="400434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p:graphicFrame>
        <p:nvGraphicFramePr>
          <p:cNvPr id="29" name="Table 28"/>
          <p:cNvGraphicFramePr>
            <a:graphicFrameLocks noGrp="1"/>
          </p:cNvGraphicFramePr>
          <p:nvPr>
            <p:extLst>
              <p:ext uri="{D42A27DB-BD31-4B8C-83A1-F6EECF244321}">
                <p14:modId xmlns:p14="http://schemas.microsoft.com/office/powerpoint/2010/main" val="647836133"/>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Tree>
    <p:extLst>
      <p:ext uri="{BB962C8B-B14F-4D97-AF65-F5344CB8AC3E}">
        <p14:creationId xmlns:p14="http://schemas.microsoft.com/office/powerpoint/2010/main" val="529351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3056802013"/>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baseline="0" dirty="0"/>
                        <a:t>Hours of Sleep</a:t>
                      </a:r>
                      <a:endParaRPr lang="en-US" sz="1400" dirty="0"/>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20" name="TextBox 19"/>
          <p:cNvSpPr txBox="1"/>
          <p:nvPr/>
        </p:nvSpPr>
        <p:spPr>
          <a:xfrm>
            <a:off x="4636055" y="3020276"/>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WB1</a:t>
            </a:r>
          </a:p>
        </p:txBody>
      </p:sp>
      <p:sp>
        <p:nvSpPr>
          <p:cNvPr id="24" name="TextBox 23"/>
          <p:cNvSpPr txBox="1"/>
          <p:nvPr/>
        </p:nvSpPr>
        <p:spPr>
          <a:xfrm>
            <a:off x="4422646" y="4421124"/>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WB2</a:t>
            </a:r>
          </a:p>
        </p:txBody>
      </p:sp>
      <p:sp>
        <p:nvSpPr>
          <p:cNvPr id="25" name="TextBox 24"/>
          <p:cNvSpPr txBox="1"/>
          <p:nvPr/>
        </p:nvSpPr>
        <p:spPr>
          <a:xfrm>
            <a:off x="6629481" y="2626065"/>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28" name="TextBox 27"/>
          <p:cNvSpPr txBox="1"/>
          <p:nvPr/>
        </p:nvSpPr>
        <p:spPr>
          <a:xfrm>
            <a:off x="6699023" y="400434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p:cxnSp>
        <p:nvCxnSpPr>
          <p:cNvPr id="9" name="Straight Arrow Connector 8"/>
          <p:cNvCxnSpPr>
            <a:stCxn id="3" idx="6"/>
            <a:endCxn id="7" idx="1"/>
          </p:cNvCxnSpPr>
          <p:nvPr/>
        </p:nvCxnSpPr>
        <p:spPr>
          <a:xfrm>
            <a:off x="3904293" y="2721660"/>
            <a:ext cx="1775572" cy="14222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78409809"/>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Tree>
    <p:extLst>
      <p:ext uri="{BB962C8B-B14F-4D97-AF65-F5344CB8AC3E}">
        <p14:creationId xmlns:p14="http://schemas.microsoft.com/office/powerpoint/2010/main" val="410207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3838609" y="288326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2342224905"/>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497044"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455779" y="377133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2353179158"/>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Tree>
    <p:extLst>
      <p:ext uri="{BB962C8B-B14F-4D97-AF65-F5344CB8AC3E}">
        <p14:creationId xmlns:p14="http://schemas.microsoft.com/office/powerpoint/2010/main" val="179440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 </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3838609" y="288326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780803477"/>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497044"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455779" y="377133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sp>
        <p:nvSpPr>
          <p:cNvPr id="20" name="TextBox 19"/>
          <p:cNvSpPr txBox="1"/>
          <p:nvPr/>
        </p:nvSpPr>
        <p:spPr>
          <a:xfrm>
            <a:off x="4222575" y="2358424"/>
            <a:ext cx="108310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a:t>
            </a:r>
          </a:p>
        </p:txBody>
      </p:sp>
      <p:sp>
        <p:nvSpPr>
          <p:cNvPr id="28" name="TextBox 27"/>
          <p:cNvSpPr txBox="1"/>
          <p:nvPr/>
        </p:nvSpPr>
        <p:spPr>
          <a:xfrm>
            <a:off x="4979587" y="3297591"/>
            <a:ext cx="108310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5*WA2</a:t>
            </a:r>
          </a:p>
        </p:txBody>
      </p:sp>
      <p:graphicFrame>
        <p:nvGraphicFramePr>
          <p:cNvPr id="29" name="Table 28"/>
          <p:cNvGraphicFramePr>
            <a:graphicFrameLocks noGrp="1"/>
          </p:cNvGraphicFramePr>
          <p:nvPr>
            <p:extLst>
              <p:ext uri="{D42A27DB-BD31-4B8C-83A1-F6EECF244321}">
                <p14:modId xmlns:p14="http://schemas.microsoft.com/office/powerpoint/2010/main" val="505070472"/>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Tree>
    <p:extLst>
      <p:ext uri="{BB962C8B-B14F-4D97-AF65-F5344CB8AC3E}">
        <p14:creationId xmlns:p14="http://schemas.microsoft.com/office/powerpoint/2010/main" val="306744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Scalable Machine Learning (1-Day Training)</a:t>
            </a:r>
            <a:br>
              <a:rPr lang="en-US" dirty="0"/>
            </a:br>
            <a:r>
              <a:rPr lang="en-US" dirty="0"/>
              <a:t>Introduction to TensorFlow (1-Day Training)</a:t>
            </a:r>
          </a:p>
        </p:txBody>
      </p:sp>
      <p:sp>
        <p:nvSpPr>
          <p:cNvPr id="5" name="Text Placeholder 4"/>
          <p:cNvSpPr>
            <a:spLocks noGrp="1"/>
          </p:cNvSpPr>
          <p:nvPr>
            <p:ph type="body" sz="quarter" idx="10"/>
          </p:nvPr>
        </p:nvSpPr>
        <p:spPr/>
        <p:txBody>
          <a:bodyPr/>
          <a:lstStyle/>
          <a:p>
            <a:r>
              <a:rPr lang="en-US" sz="1800" dirty="0"/>
              <a:t>Scalable Machine Learning and Introduction to Neural Networks</a:t>
            </a:r>
          </a:p>
          <a:p>
            <a:r>
              <a:rPr lang="en-US" sz="1800" dirty="0"/>
              <a:t>Many recent improvements in ML are attributed to the availability of large datasets and powerful distributed compute environments. Course participants will learn how to combine corporate data (stored in HANA) with large, public datasets (stored in Hadoop), and how to utilize the parallel machine learning algorithms that are available in Apache Spark ML and TensorFlow to train machine learning models in a Kubernetes-based compute cluster. The trained models can be applied from virtually any application either by submitting a job to a Spark cluster or via </a:t>
            </a:r>
            <a:r>
              <a:rPr lang="en-US" sz="1800" dirty="0" err="1"/>
              <a:t>TensorFlow’s</a:t>
            </a:r>
            <a:r>
              <a:rPr lang="en-US" sz="1800" dirty="0"/>
              <a:t> high-performance serving system.</a:t>
            </a:r>
          </a:p>
          <a:p>
            <a:r>
              <a:rPr lang="en-US" sz="1800" dirty="0"/>
              <a:t>Introduction to TensorFlow</a:t>
            </a:r>
          </a:p>
          <a:p>
            <a:r>
              <a:rPr lang="en-US" sz="1800" dirty="0"/>
              <a:t>Learn how to use TensorFlow to build simple classifiers (hands-on exercises). We will also cover (without exercises) how to use convolutional and recurrent neural networks to solve problems such as image recognition, text understanding, and time series forecasting. In addition to training machine learning models from scratch, we will describe so-called transfer learning which allows us to utilize complex pre-trained models as a starting point for training models in a much shorter period of time.</a:t>
            </a:r>
          </a:p>
        </p:txBody>
      </p:sp>
    </p:spTree>
    <p:extLst>
      <p:ext uri="{BB962C8B-B14F-4D97-AF65-F5344CB8AC3E}">
        <p14:creationId xmlns:p14="http://schemas.microsoft.com/office/powerpoint/2010/main" val="1597628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4247683" y="391958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4247683" y="550339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6404830" y="3919583"/>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6404830" y="550339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8185336" y="463949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696198" y="4148130"/>
            <a:ext cx="170863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704778" y="4148130"/>
            <a:ext cx="1700052" cy="15838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630513" y="430973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704778" y="573193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861925" y="414813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861925" y="502965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962586609"/>
              </p:ext>
            </p:extLst>
          </p:nvPr>
        </p:nvGraphicFramePr>
        <p:xfrm>
          <a:off x="1590186" y="3994145"/>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922090" y="357298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857977" y="356921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4288949" y="356921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4247684" y="519780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sp>
        <p:nvSpPr>
          <p:cNvPr id="20" name="TextBox 19"/>
          <p:cNvSpPr txBox="1"/>
          <p:nvPr/>
        </p:nvSpPr>
        <p:spPr>
          <a:xfrm>
            <a:off x="5014479" y="3784894"/>
            <a:ext cx="108310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a:t>
            </a:r>
          </a:p>
        </p:txBody>
      </p:sp>
      <p:sp>
        <p:nvSpPr>
          <p:cNvPr id="28" name="TextBox 27"/>
          <p:cNvSpPr txBox="1"/>
          <p:nvPr/>
        </p:nvSpPr>
        <p:spPr>
          <a:xfrm>
            <a:off x="5771492" y="4724060"/>
            <a:ext cx="1083108"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5*WA2</a:t>
            </a:r>
          </a:p>
        </p:txBody>
      </p:sp>
      <p:sp>
        <p:nvSpPr>
          <p:cNvPr id="63" name="Oval 62"/>
          <p:cNvSpPr>
            <a:spLocks noChangeArrowheads="1"/>
          </p:cNvSpPr>
          <p:nvPr/>
        </p:nvSpPr>
        <p:spPr bwMode="auto">
          <a:xfrm>
            <a:off x="3294354" y="1468449"/>
            <a:ext cx="914188" cy="914188"/>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 name="TextBox 3"/>
          <p:cNvSpPr txBox="1"/>
          <p:nvPr/>
        </p:nvSpPr>
        <p:spPr>
          <a:xfrm>
            <a:off x="2929968" y="2493113"/>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p:cxnSp>
        <p:nvCxnSpPr>
          <p:cNvPr id="11" name="Straight Arrow Connector 10"/>
          <p:cNvCxnSpPr/>
          <p:nvPr/>
        </p:nvCxnSpPr>
        <p:spPr>
          <a:xfrm>
            <a:off x="4349794" y="1942652"/>
            <a:ext cx="212197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a:spLocks noChangeArrowheads="1"/>
          </p:cNvSpPr>
          <p:nvPr/>
        </p:nvSpPr>
        <p:spPr bwMode="auto">
          <a:xfrm>
            <a:off x="6745509" y="1419862"/>
            <a:ext cx="914188" cy="914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sz="3999" dirty="0"/>
          </a:p>
        </p:txBody>
      </p:sp>
      <p:sp>
        <p:nvSpPr>
          <p:cNvPr id="66" name="TextBox 65"/>
          <p:cNvSpPr txBox="1"/>
          <p:nvPr/>
        </p:nvSpPr>
        <p:spPr>
          <a:xfrm>
            <a:off x="6311774" y="2504940"/>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p:graphicFrame>
        <p:nvGraphicFramePr>
          <p:cNvPr id="67" name="Table 66"/>
          <p:cNvGraphicFramePr>
            <a:graphicFrameLocks noGrp="1"/>
          </p:cNvGraphicFramePr>
          <p:nvPr>
            <p:extLst>
              <p:ext uri="{D42A27DB-BD31-4B8C-83A1-F6EECF244321}">
                <p14:modId xmlns:p14="http://schemas.microsoft.com/office/powerpoint/2010/main" val="1465870629"/>
              </p:ext>
            </p:extLst>
          </p:nvPr>
        </p:nvGraphicFramePr>
        <p:xfrm>
          <a:off x="9174005" y="4011668"/>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mc:AlternateContent xmlns:mc="http://schemas.openxmlformats.org/markup-compatibility/2006" xmlns:a14="http://schemas.microsoft.com/office/drawing/2010/main">
        <mc:Choice Requires="a14">
          <p:sp>
            <p:nvSpPr>
              <p:cNvPr id="29" name="TextBox 28"/>
              <p:cNvSpPr txBox="1"/>
              <p:nvPr/>
            </p:nvSpPr>
            <p:spPr>
              <a:xfrm>
                <a:off x="3312103" y="1677540"/>
                <a:ext cx="791905" cy="59611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312103" y="1677540"/>
                <a:ext cx="791905" cy="596115"/>
              </a:xfrm>
              <a:prstGeom prst="rect">
                <a:avLst/>
              </a:prstGeom>
              <a:blipFill>
                <a:blip r:embed="rId3"/>
                <a:stretch>
                  <a:fillRect l="-88889" t="-153191" r="-9524" b="-210638"/>
                </a:stretch>
              </a:blipFill>
            </p:spPr>
            <p:txBody>
              <a:bodyPr/>
              <a:lstStyle/>
              <a:p>
                <a:r>
                  <a:rPr lang="en-US">
                    <a:noFill/>
                  </a:rPr>
                  <a:t> </a:t>
                </a:r>
              </a:p>
            </p:txBody>
          </p:sp>
        </mc:Fallback>
      </mc:AlternateContent>
      <p:sp>
        <p:nvSpPr>
          <p:cNvPr id="30" name="TextBox 29"/>
          <p:cNvSpPr txBox="1"/>
          <p:nvPr/>
        </p:nvSpPr>
        <p:spPr>
          <a:xfrm>
            <a:off x="4039481" y="1760180"/>
            <a:ext cx="282362"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mc:AlternateContent xmlns:mc="http://schemas.openxmlformats.org/markup-compatibility/2006" xmlns:a14="http://schemas.microsoft.com/office/drawing/2010/main">
        <mc:Choice Requires="a14">
          <p:sp>
            <p:nvSpPr>
              <p:cNvPr id="31" name="TextBox 30"/>
              <p:cNvSpPr txBox="1"/>
              <p:nvPr/>
            </p:nvSpPr>
            <p:spPr>
              <a:xfrm>
                <a:off x="6770655" y="1589485"/>
                <a:ext cx="86389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9" i="1" kern="0">
                          <a:latin typeface="Cambria Math" panose="02040503050406030204" pitchFamily="18" charset="0"/>
                        </a:rPr>
                        <m:t>𝜃</m:t>
                      </m:r>
                      <m:r>
                        <a:rPr lang="en-US" sz="3599" i="1" kern="0">
                          <a:latin typeface="Cambria Math" panose="02040503050406030204" pitchFamily="18" charset="0"/>
                        </a:rPr>
                        <m:t>()</m:t>
                      </m:r>
                    </m:oMath>
                  </m:oMathPara>
                </a14:m>
                <a:endParaRPr lang="en-US" sz="3599" kern="0" dirty="0" err="1">
                  <a:ea typeface="Arial Unicode MS" pitchFamily="34" charset="-128"/>
                  <a:cs typeface="Arial Unicode MS" pitchFamily="34" charset="-128"/>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770655" y="1589485"/>
                <a:ext cx="863896" cy="553870"/>
              </a:xfrm>
              <a:prstGeom prst="rect">
                <a:avLst/>
              </a:prstGeom>
              <a:blipFill>
                <a:blip r:embed="rId4"/>
                <a:stretch>
                  <a:fillRect l="-5797" r="-115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986101" y="2425743"/>
                <a:ext cx="451685"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rPr>
                        <m:t>𝜃</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986101" y="2425743"/>
                <a:ext cx="451685" cy="46155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5890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3838609" y="288326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1324907861"/>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497044"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455779" y="377133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2791735298"/>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3" name="TextBox 22"/>
          <p:cNvSpPr txBox="1"/>
          <p:nvPr/>
        </p:nvSpPr>
        <p:spPr>
          <a:xfrm>
            <a:off x="4940506" y="2216177"/>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p:sp>
        <p:nvSpPr>
          <p:cNvPr id="29" name="TextBox 28"/>
          <p:cNvSpPr txBox="1"/>
          <p:nvPr/>
        </p:nvSpPr>
        <p:spPr>
          <a:xfrm>
            <a:off x="6359924" y="2983154"/>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30" name="TextBox 29"/>
          <p:cNvSpPr txBox="1"/>
          <p:nvPr/>
        </p:nvSpPr>
        <p:spPr>
          <a:xfrm>
            <a:off x="6340037" y="3638379"/>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p:sp>
        <p:nvSpPr>
          <p:cNvPr id="4" name="TextBox 3"/>
          <p:cNvSpPr txBox="1"/>
          <p:nvPr/>
        </p:nvSpPr>
        <p:spPr>
          <a:xfrm>
            <a:off x="5823829" y="4779211"/>
            <a:ext cx="151181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31" name="TextBox 30"/>
          <p:cNvSpPr txBox="1"/>
          <p:nvPr/>
        </p:nvSpPr>
        <p:spPr>
          <a:xfrm>
            <a:off x="4404708" y="300303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WB1</a:t>
            </a:r>
          </a:p>
        </p:txBody>
      </p:sp>
      <p:sp>
        <p:nvSpPr>
          <p:cNvPr id="32" name="TextBox 31"/>
          <p:cNvSpPr txBox="1"/>
          <p:nvPr/>
        </p:nvSpPr>
        <p:spPr>
          <a:xfrm>
            <a:off x="4433560" y="4395549"/>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WB2</a:t>
            </a:r>
          </a:p>
        </p:txBody>
      </p:sp>
      <mc:AlternateContent xmlns:mc="http://schemas.openxmlformats.org/markup-compatibility/2006" xmlns:a14="http://schemas.microsoft.com/office/drawing/2010/main">
        <mc:Choice Requires="a14">
          <p:sp>
            <p:nvSpPr>
              <p:cNvPr id="28" name="Rectangle 27"/>
              <p:cNvSpPr/>
              <p:nvPr/>
            </p:nvSpPr>
            <p:spPr>
              <a:xfrm>
                <a:off x="4618253" y="2116902"/>
                <a:ext cx="451685"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rPr>
                        <m:t>𝜃</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4618253" y="2116902"/>
                <a:ext cx="451685" cy="46155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2061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3455779" y="2493113"/>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455779"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612925" y="2493113"/>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612925" y="4076922"/>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393431" y="32130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3904293" y="2721660"/>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3912873" y="2721660"/>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3838609" y="2883267"/>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3912873" y="4305469"/>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070020" y="2721660"/>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070020" y="3603181"/>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3206639390"/>
              </p:ext>
            </p:extLst>
          </p:nvPr>
        </p:nvGraphicFramePr>
        <p:xfrm>
          <a:off x="798282" y="2567676"/>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130185" y="214651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066073"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497044" y="2142748"/>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455779" y="377133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2866478914"/>
              </p:ext>
            </p:extLst>
          </p:nvPr>
        </p:nvGraphicFramePr>
        <p:xfrm>
          <a:off x="8401310" y="2567674"/>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3" name="TextBox 22"/>
          <p:cNvSpPr txBox="1"/>
          <p:nvPr/>
        </p:nvSpPr>
        <p:spPr>
          <a:xfrm>
            <a:off x="4940506" y="2216177"/>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mc:AlternateContent xmlns:mc="http://schemas.openxmlformats.org/markup-compatibility/2006" xmlns:a14="http://schemas.microsoft.com/office/drawing/2010/main">
        <mc:Choice Requires="a14">
          <p:sp>
            <p:nvSpPr>
              <p:cNvPr id="28" name="TextBox 27"/>
              <p:cNvSpPr txBox="1"/>
              <p:nvPr/>
            </p:nvSpPr>
            <p:spPr>
              <a:xfrm>
                <a:off x="5016730" y="4663884"/>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(8*WB1  +  5*WB2)</a:t>
                </a:r>
              </a:p>
            </p:txBody>
          </p:sp>
        </mc:Choice>
        <mc:Fallback xmlns="">
          <p:sp>
            <p:nvSpPr>
              <p:cNvPr id="28" name="TextBox 27"/>
              <p:cNvSpPr txBox="1">
                <a:spLocks noRot="1" noChangeAspect="1" noMove="1" noResize="1" noEditPoints="1" noAdjustHandles="1" noChangeArrowheads="1" noChangeShapeType="1" noTextEdit="1"/>
              </p:cNvSpPr>
              <p:nvPr/>
            </p:nvSpPr>
            <p:spPr>
              <a:xfrm>
                <a:off x="5016730" y="4663884"/>
                <a:ext cx="2159740" cy="276935"/>
              </a:xfrm>
              <a:prstGeom prst="rect">
                <a:avLst/>
              </a:prstGeom>
              <a:blipFill>
                <a:blip r:embed="rId3"/>
                <a:stretch>
                  <a:fillRect l="-3509" t="-21739" r="-3509" b="-47826"/>
                </a:stretch>
              </a:blipFill>
            </p:spPr>
            <p:txBody>
              <a:bodyPr/>
              <a:lstStyle/>
              <a:p>
                <a:r>
                  <a:rPr lang="en-US">
                    <a:noFill/>
                  </a:rPr>
                  <a:t> </a:t>
                </a:r>
              </a:p>
            </p:txBody>
          </p:sp>
        </mc:Fallback>
      </mc:AlternateContent>
      <p:sp>
        <p:nvSpPr>
          <p:cNvPr id="29" name="TextBox 28"/>
          <p:cNvSpPr txBox="1"/>
          <p:nvPr/>
        </p:nvSpPr>
        <p:spPr>
          <a:xfrm>
            <a:off x="6359924" y="2983154"/>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30" name="TextBox 29"/>
          <p:cNvSpPr txBox="1"/>
          <p:nvPr/>
        </p:nvSpPr>
        <p:spPr>
          <a:xfrm>
            <a:off x="6340037" y="3638379"/>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31" name="Rectangle 30"/>
              <p:cNvSpPr/>
              <p:nvPr/>
            </p:nvSpPr>
            <p:spPr>
              <a:xfrm>
                <a:off x="4632965" y="2132468"/>
                <a:ext cx="451685" cy="461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kern="0">
                          <a:latin typeface="Cambria Math" panose="02040503050406030204" pitchFamily="18" charset="0"/>
                        </a:rPr>
                        <m:t>𝜃</m:t>
                      </m:r>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4632965" y="2132468"/>
                <a:ext cx="451685" cy="4615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513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4103701" y="3775600"/>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4103701" y="5359409"/>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6260847" y="3775600"/>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6260847" y="5359409"/>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8041353" y="4495513"/>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552215" y="4004147"/>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560795" y="4004147"/>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486531" y="4165755"/>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560795" y="5587956"/>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717942" y="4004147"/>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717942" y="4885669"/>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682092228"/>
              </p:ext>
            </p:extLst>
          </p:nvPr>
        </p:nvGraphicFramePr>
        <p:xfrm>
          <a:off x="1446204" y="3850163"/>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778107" y="342900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713995" y="342523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4144966" y="342523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4103701" y="5053819"/>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1901943462"/>
              </p:ext>
            </p:extLst>
          </p:nvPr>
        </p:nvGraphicFramePr>
        <p:xfrm>
          <a:off x="9049232" y="3850161"/>
          <a:ext cx="939701"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5588428" y="3498664"/>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(8*WA1  +  5*WA2)</a:t>
                </a:r>
              </a:p>
            </p:txBody>
          </p:sp>
        </mc:Choice>
        <mc:Fallback xmlns="">
          <p:sp>
            <p:nvSpPr>
              <p:cNvPr id="23" name="TextBox 22"/>
              <p:cNvSpPr txBox="1">
                <a:spLocks noRot="1" noChangeAspect="1" noMove="1" noResize="1" noEditPoints="1" noAdjustHandles="1" noChangeArrowheads="1" noChangeShapeType="1" noTextEdit="1"/>
              </p:cNvSpPr>
              <p:nvPr/>
            </p:nvSpPr>
            <p:spPr>
              <a:xfrm>
                <a:off x="5588428" y="3498664"/>
                <a:ext cx="2159740" cy="276935"/>
              </a:xfrm>
              <a:prstGeom prst="rect">
                <a:avLst/>
              </a:prstGeom>
              <a:blipFill>
                <a:blip r:embed="rId3"/>
                <a:stretch>
                  <a:fillRect l="-3509" t="-21739" r="-350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664652" y="5946371"/>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(8*WB1  +  5*WB2)</a:t>
                </a:r>
              </a:p>
            </p:txBody>
          </p:sp>
        </mc:Choice>
        <mc:Fallback xmlns="">
          <p:sp>
            <p:nvSpPr>
              <p:cNvPr id="28" name="TextBox 27"/>
              <p:cNvSpPr txBox="1">
                <a:spLocks noRot="1" noChangeAspect="1" noMove="1" noResize="1" noEditPoints="1" noAdjustHandles="1" noChangeArrowheads="1" noChangeShapeType="1" noTextEdit="1"/>
              </p:cNvSpPr>
              <p:nvPr/>
            </p:nvSpPr>
            <p:spPr>
              <a:xfrm>
                <a:off x="5664652" y="5946371"/>
                <a:ext cx="2159740" cy="276935"/>
              </a:xfrm>
              <a:prstGeom prst="rect">
                <a:avLst/>
              </a:prstGeom>
              <a:blipFill>
                <a:blip r:embed="rId4"/>
                <a:stretch>
                  <a:fillRect l="-3509" t="-27273" r="-3509" b="-50000"/>
                </a:stretch>
              </a:blipFill>
            </p:spPr>
            <p:txBody>
              <a:bodyPr/>
              <a:lstStyle/>
              <a:p>
                <a:r>
                  <a:rPr lang="en-US">
                    <a:noFill/>
                  </a:rPr>
                  <a:t> </a:t>
                </a:r>
              </a:p>
            </p:txBody>
          </p:sp>
        </mc:Fallback>
      </mc:AlternateContent>
      <p:sp>
        <p:nvSpPr>
          <p:cNvPr id="29" name="TextBox 28"/>
          <p:cNvSpPr txBox="1"/>
          <p:nvPr/>
        </p:nvSpPr>
        <p:spPr>
          <a:xfrm>
            <a:off x="7007846" y="426564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30" name="TextBox 29"/>
          <p:cNvSpPr txBox="1"/>
          <p:nvPr/>
        </p:nvSpPr>
        <p:spPr>
          <a:xfrm>
            <a:off x="6987959" y="4920866"/>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p:sp>
        <p:nvSpPr>
          <p:cNvPr id="39" name="TextBox 38"/>
          <p:cNvSpPr txBox="1"/>
          <p:nvPr/>
        </p:nvSpPr>
        <p:spPr>
          <a:xfrm>
            <a:off x="2555046" y="2540552"/>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r>
              <a:rPr lang="en-US" sz="1800" kern="0" dirty="0">
                <a:ea typeface="Arial Unicode MS" pitchFamily="34" charset="-128"/>
                <a:cs typeface="Arial Unicode MS" pitchFamily="34" charset="-128"/>
              </a:rPr>
              <a:t> * </a:t>
            </a:r>
          </a:p>
        </p:txBody>
      </p:sp>
      <p:sp>
        <p:nvSpPr>
          <p:cNvPr id="40" name="Flowchart: Connector 39"/>
          <p:cNvSpPr/>
          <p:nvPr/>
        </p:nvSpPr>
        <p:spPr bwMode="gray">
          <a:xfrm>
            <a:off x="3207060" y="2472632"/>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41" name="TextBox 40"/>
          <p:cNvSpPr txBox="1"/>
          <p:nvPr/>
        </p:nvSpPr>
        <p:spPr>
          <a:xfrm>
            <a:off x="3768262" y="2578327"/>
            <a:ext cx="241577"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p>
        </p:txBody>
      </p:sp>
      <p:sp>
        <p:nvSpPr>
          <p:cNvPr id="42" name="TextBox 41"/>
          <p:cNvSpPr txBox="1"/>
          <p:nvPr/>
        </p:nvSpPr>
        <p:spPr>
          <a:xfrm>
            <a:off x="4071042" y="2576953"/>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r>
              <a:rPr lang="en-US" sz="1800" kern="0" dirty="0">
                <a:ea typeface="Arial Unicode MS" pitchFamily="34" charset="-128"/>
                <a:cs typeface="Arial Unicode MS" pitchFamily="34" charset="-128"/>
              </a:rPr>
              <a:t> * </a:t>
            </a:r>
          </a:p>
        </p:txBody>
      </p:sp>
      <p:sp>
        <p:nvSpPr>
          <p:cNvPr id="43" name="Flowchart: Connector 42"/>
          <p:cNvSpPr/>
          <p:nvPr/>
        </p:nvSpPr>
        <p:spPr bwMode="gray">
          <a:xfrm>
            <a:off x="4723056" y="2509034"/>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44" name="TextBox 43"/>
          <p:cNvSpPr txBox="1"/>
          <p:nvPr/>
        </p:nvSpPr>
        <p:spPr>
          <a:xfrm>
            <a:off x="5985402" y="2589469"/>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r>
              <a:rPr lang="en-US" sz="1800" kern="0" dirty="0">
                <a:ea typeface="Arial Unicode MS" pitchFamily="34" charset="-128"/>
                <a:cs typeface="Arial Unicode MS" pitchFamily="34" charset="-128"/>
              </a:rPr>
              <a:t> * </a:t>
            </a:r>
          </a:p>
        </p:txBody>
      </p:sp>
      <p:sp>
        <p:nvSpPr>
          <p:cNvPr id="45" name="Flowchart: Connector 44"/>
          <p:cNvSpPr/>
          <p:nvPr/>
        </p:nvSpPr>
        <p:spPr bwMode="gray">
          <a:xfrm>
            <a:off x="6637416" y="2521550"/>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46" name="TextBox 45"/>
          <p:cNvSpPr txBox="1"/>
          <p:nvPr/>
        </p:nvSpPr>
        <p:spPr>
          <a:xfrm>
            <a:off x="7198618" y="2627245"/>
            <a:ext cx="241577"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p>
        </p:txBody>
      </p:sp>
      <p:sp>
        <p:nvSpPr>
          <p:cNvPr id="47" name="TextBox 46"/>
          <p:cNvSpPr txBox="1"/>
          <p:nvPr/>
        </p:nvSpPr>
        <p:spPr>
          <a:xfrm>
            <a:off x="7501398" y="2625871"/>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r>
              <a:rPr lang="en-US" sz="1800" kern="0" dirty="0">
                <a:ea typeface="Arial Unicode MS" pitchFamily="34" charset="-128"/>
                <a:cs typeface="Arial Unicode MS" pitchFamily="34" charset="-128"/>
              </a:rPr>
              <a:t> * </a:t>
            </a:r>
          </a:p>
        </p:txBody>
      </p:sp>
      <p:sp>
        <p:nvSpPr>
          <p:cNvPr id="48" name="Flowchart: Connector 47"/>
          <p:cNvSpPr/>
          <p:nvPr/>
        </p:nvSpPr>
        <p:spPr bwMode="gray">
          <a:xfrm>
            <a:off x="8153412" y="2557952"/>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mc:AlternateContent xmlns:mc="http://schemas.openxmlformats.org/markup-compatibility/2006" xmlns:a14="http://schemas.microsoft.com/office/drawing/2010/main">
        <mc:Choice Requires="a14">
          <p:sp>
            <p:nvSpPr>
              <p:cNvPr id="4" name="TextBox 3"/>
              <p:cNvSpPr txBox="1"/>
              <p:nvPr/>
            </p:nvSpPr>
            <p:spPr>
              <a:xfrm>
                <a:off x="5664653" y="2597197"/>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664653" y="2597197"/>
                <a:ext cx="261558" cy="276935"/>
              </a:xfrm>
              <a:prstGeom prst="rect">
                <a:avLst/>
              </a:prstGeom>
              <a:blipFill>
                <a:blip r:embed="rId5"/>
                <a:stretch>
                  <a:fillRect l="-27273" t="-27273" r="-27273" b="-50000"/>
                </a:stretch>
              </a:blipFill>
            </p:spPr>
            <p:txBody>
              <a:bodyPr/>
              <a:lstStyle/>
              <a:p>
                <a:r>
                  <a:rPr lang="en-US">
                    <a:noFill/>
                  </a:rPr>
                  <a:t> </a:t>
                </a:r>
              </a:p>
            </p:txBody>
          </p:sp>
        </mc:Fallback>
      </mc:AlternateContent>
      <p:sp>
        <p:nvSpPr>
          <p:cNvPr id="59" name="TextBox 58"/>
          <p:cNvSpPr txBox="1"/>
          <p:nvPr/>
        </p:nvSpPr>
        <p:spPr>
          <a:xfrm>
            <a:off x="8752977" y="261476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49" name="Oval 48"/>
          <p:cNvSpPr>
            <a:spLocks noChangeArrowheads="1"/>
          </p:cNvSpPr>
          <p:nvPr/>
        </p:nvSpPr>
        <p:spPr bwMode="auto">
          <a:xfrm>
            <a:off x="3294354" y="1468449"/>
            <a:ext cx="914188" cy="914188"/>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cxnSp>
        <p:nvCxnSpPr>
          <p:cNvPr id="50" name="Straight Arrow Connector 49"/>
          <p:cNvCxnSpPr/>
          <p:nvPr/>
        </p:nvCxnSpPr>
        <p:spPr>
          <a:xfrm>
            <a:off x="4349794" y="1942652"/>
            <a:ext cx="212197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a:spLocks noChangeArrowheads="1"/>
          </p:cNvSpPr>
          <p:nvPr/>
        </p:nvSpPr>
        <p:spPr bwMode="auto">
          <a:xfrm>
            <a:off x="6745509" y="1419862"/>
            <a:ext cx="914188" cy="914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sz="3999" dirty="0"/>
          </a:p>
        </p:txBody>
      </p:sp>
      <mc:AlternateContent xmlns:mc="http://schemas.openxmlformats.org/markup-compatibility/2006" xmlns:a14="http://schemas.microsoft.com/office/drawing/2010/main">
        <mc:Choice Requires="a14">
          <p:sp>
            <p:nvSpPr>
              <p:cNvPr id="52" name="TextBox 51"/>
              <p:cNvSpPr txBox="1"/>
              <p:nvPr/>
            </p:nvSpPr>
            <p:spPr>
              <a:xfrm>
                <a:off x="3312103" y="1677540"/>
                <a:ext cx="791905" cy="59611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312103" y="1677540"/>
                <a:ext cx="791905" cy="596115"/>
              </a:xfrm>
              <a:prstGeom prst="rect">
                <a:avLst/>
              </a:prstGeom>
              <a:blipFill>
                <a:blip r:embed="rId6"/>
                <a:stretch>
                  <a:fillRect l="-88889" t="-153191" r="-9524" b="-210638"/>
                </a:stretch>
              </a:blipFill>
            </p:spPr>
            <p:txBody>
              <a:bodyPr/>
              <a:lstStyle/>
              <a:p>
                <a:r>
                  <a:rPr lang="en-US">
                    <a:noFill/>
                  </a:rPr>
                  <a:t> </a:t>
                </a:r>
              </a:p>
            </p:txBody>
          </p:sp>
        </mc:Fallback>
      </mc:AlternateContent>
      <p:sp>
        <p:nvSpPr>
          <p:cNvPr id="53" name="TextBox 52"/>
          <p:cNvSpPr txBox="1"/>
          <p:nvPr/>
        </p:nvSpPr>
        <p:spPr>
          <a:xfrm>
            <a:off x="4039481" y="1760180"/>
            <a:ext cx="282362"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mc:AlternateContent xmlns:mc="http://schemas.openxmlformats.org/markup-compatibility/2006" xmlns:a14="http://schemas.microsoft.com/office/drawing/2010/main">
        <mc:Choice Requires="a14">
          <p:sp>
            <p:nvSpPr>
              <p:cNvPr id="54" name="TextBox 53"/>
              <p:cNvSpPr txBox="1"/>
              <p:nvPr/>
            </p:nvSpPr>
            <p:spPr>
              <a:xfrm>
                <a:off x="6770655" y="1589485"/>
                <a:ext cx="86389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9" i="1" kern="0">
                          <a:latin typeface="Cambria Math" panose="02040503050406030204" pitchFamily="18" charset="0"/>
                        </a:rPr>
                        <m:t>𝜃</m:t>
                      </m:r>
                      <m:r>
                        <a:rPr lang="en-US" sz="3599" i="1" kern="0">
                          <a:latin typeface="Cambria Math" panose="02040503050406030204" pitchFamily="18" charset="0"/>
                        </a:rPr>
                        <m:t>()</m:t>
                      </m:r>
                    </m:oMath>
                  </m:oMathPara>
                </a14:m>
                <a:endParaRPr lang="en-US" sz="3599" kern="0" dirty="0" err="1">
                  <a:ea typeface="Arial Unicode MS" pitchFamily="34" charset="-128"/>
                  <a:cs typeface="Arial Unicode MS" pitchFamily="34" charset="-128"/>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6770655" y="1589485"/>
                <a:ext cx="863896" cy="553870"/>
              </a:xfrm>
              <a:prstGeom prst="rect">
                <a:avLst/>
              </a:prstGeom>
              <a:blipFill>
                <a:blip r:embed="rId7"/>
                <a:stretch>
                  <a:fillRect l="-5797" r="-11594" b="-33333"/>
                </a:stretch>
              </a:blipFill>
            </p:spPr>
            <p:txBody>
              <a:bodyPr/>
              <a:lstStyle/>
              <a:p>
                <a:r>
                  <a:rPr lang="en-US">
                    <a:noFill/>
                  </a:rPr>
                  <a:t> </a:t>
                </a:r>
              </a:p>
            </p:txBody>
          </p:sp>
        </mc:Fallback>
      </mc:AlternateContent>
    </p:spTree>
    <p:extLst>
      <p:ext uri="{BB962C8B-B14F-4D97-AF65-F5344CB8AC3E}">
        <p14:creationId xmlns:p14="http://schemas.microsoft.com/office/powerpoint/2010/main" val="1588891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Mechanism</a:t>
            </a:r>
          </a:p>
        </p:txBody>
      </p:sp>
      <p:sp>
        <p:nvSpPr>
          <p:cNvPr id="3" name="Flowchart: Connector 2"/>
          <p:cNvSpPr/>
          <p:nvPr/>
        </p:nvSpPr>
        <p:spPr bwMode="gray">
          <a:xfrm>
            <a:off x="4103701" y="3775600"/>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4103701" y="5359409"/>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6260847" y="3775600"/>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6260847" y="5359409"/>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8041353" y="4495513"/>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552215" y="4004147"/>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560795" y="4004147"/>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486531" y="4165755"/>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560795" y="5587956"/>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717942" y="4004147"/>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717942" y="4885669"/>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304458914"/>
              </p:ext>
            </p:extLst>
          </p:nvPr>
        </p:nvGraphicFramePr>
        <p:xfrm>
          <a:off x="1446204" y="3850163"/>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778107" y="342900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713995" y="342523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4144966" y="342523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4103701" y="5053819"/>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4057826192"/>
              </p:ext>
            </p:extLst>
          </p:nvPr>
        </p:nvGraphicFramePr>
        <p:xfrm>
          <a:off x="9063174" y="3912339"/>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5588428" y="3498664"/>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(8*WA1  +  5*WA2)</a:t>
                </a:r>
              </a:p>
            </p:txBody>
          </p:sp>
        </mc:Choice>
        <mc:Fallback xmlns="">
          <p:sp>
            <p:nvSpPr>
              <p:cNvPr id="23" name="TextBox 22"/>
              <p:cNvSpPr txBox="1">
                <a:spLocks noRot="1" noChangeAspect="1" noMove="1" noResize="1" noEditPoints="1" noAdjustHandles="1" noChangeArrowheads="1" noChangeShapeType="1" noTextEdit="1"/>
              </p:cNvSpPr>
              <p:nvPr/>
            </p:nvSpPr>
            <p:spPr>
              <a:xfrm>
                <a:off x="5588428" y="3498664"/>
                <a:ext cx="2159740" cy="276935"/>
              </a:xfrm>
              <a:prstGeom prst="rect">
                <a:avLst/>
              </a:prstGeom>
              <a:blipFill>
                <a:blip r:embed="rId3"/>
                <a:stretch>
                  <a:fillRect l="-3509" t="-21739" r="-350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664652" y="5946371"/>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(8*WB1  +  5*WB2)</a:t>
                </a:r>
              </a:p>
            </p:txBody>
          </p:sp>
        </mc:Choice>
        <mc:Fallback xmlns="">
          <p:sp>
            <p:nvSpPr>
              <p:cNvPr id="28" name="TextBox 27"/>
              <p:cNvSpPr txBox="1">
                <a:spLocks noRot="1" noChangeAspect="1" noMove="1" noResize="1" noEditPoints="1" noAdjustHandles="1" noChangeArrowheads="1" noChangeShapeType="1" noTextEdit="1"/>
              </p:cNvSpPr>
              <p:nvPr/>
            </p:nvSpPr>
            <p:spPr>
              <a:xfrm>
                <a:off x="5664652" y="5946371"/>
                <a:ext cx="2159740" cy="276935"/>
              </a:xfrm>
              <a:prstGeom prst="rect">
                <a:avLst/>
              </a:prstGeom>
              <a:blipFill>
                <a:blip r:embed="rId4"/>
                <a:stretch>
                  <a:fillRect l="-3509" t="-27273" r="-3509" b="-50000"/>
                </a:stretch>
              </a:blipFill>
            </p:spPr>
            <p:txBody>
              <a:bodyPr/>
              <a:lstStyle/>
              <a:p>
                <a:r>
                  <a:rPr lang="en-US">
                    <a:noFill/>
                  </a:rPr>
                  <a:t> </a:t>
                </a:r>
              </a:p>
            </p:txBody>
          </p:sp>
        </mc:Fallback>
      </mc:AlternateContent>
      <p:sp>
        <p:nvSpPr>
          <p:cNvPr id="29" name="TextBox 28"/>
          <p:cNvSpPr txBox="1"/>
          <p:nvPr/>
        </p:nvSpPr>
        <p:spPr>
          <a:xfrm>
            <a:off x="7007846" y="4265641"/>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endParaRPr lang="en-US" sz="1800" kern="0" dirty="0">
              <a:ea typeface="Arial Unicode MS" pitchFamily="34" charset="-128"/>
              <a:cs typeface="Arial Unicode MS" pitchFamily="34" charset="-128"/>
            </a:endParaRPr>
          </a:p>
        </p:txBody>
      </p:sp>
      <p:sp>
        <p:nvSpPr>
          <p:cNvPr id="30" name="TextBox 29"/>
          <p:cNvSpPr txBox="1"/>
          <p:nvPr/>
        </p:nvSpPr>
        <p:spPr>
          <a:xfrm>
            <a:off x="6987959" y="4920866"/>
            <a:ext cx="53664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endParaRPr lang="en-US" sz="1800" kern="0" dirty="0">
              <a:ea typeface="Arial Unicode MS" pitchFamily="34" charset="-128"/>
              <a:cs typeface="Arial Unicode MS" pitchFamily="34" charset="-128"/>
            </a:endParaRPr>
          </a:p>
        </p:txBody>
      </p:sp>
      <p:sp>
        <p:nvSpPr>
          <p:cNvPr id="39" name="TextBox 38"/>
          <p:cNvSpPr txBox="1"/>
          <p:nvPr/>
        </p:nvSpPr>
        <p:spPr>
          <a:xfrm>
            <a:off x="2555046" y="2540552"/>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r>
              <a:rPr lang="en-US" sz="1800" kern="0" dirty="0">
                <a:ea typeface="Arial Unicode MS" pitchFamily="34" charset="-128"/>
                <a:cs typeface="Arial Unicode MS" pitchFamily="34" charset="-128"/>
              </a:rPr>
              <a:t> * </a:t>
            </a:r>
          </a:p>
        </p:txBody>
      </p:sp>
      <p:sp>
        <p:nvSpPr>
          <p:cNvPr id="40" name="Flowchart: Connector 39"/>
          <p:cNvSpPr/>
          <p:nvPr/>
        </p:nvSpPr>
        <p:spPr bwMode="gray">
          <a:xfrm>
            <a:off x="3207060" y="2472632"/>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41" name="TextBox 40"/>
          <p:cNvSpPr txBox="1"/>
          <p:nvPr/>
        </p:nvSpPr>
        <p:spPr>
          <a:xfrm>
            <a:off x="3768262" y="2578327"/>
            <a:ext cx="241577"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p>
        </p:txBody>
      </p:sp>
      <p:sp>
        <p:nvSpPr>
          <p:cNvPr id="42" name="TextBox 41"/>
          <p:cNvSpPr txBox="1"/>
          <p:nvPr/>
        </p:nvSpPr>
        <p:spPr>
          <a:xfrm>
            <a:off x="4071042" y="2576953"/>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r>
              <a:rPr lang="en-US" sz="1800" kern="0" dirty="0">
                <a:ea typeface="Arial Unicode MS" pitchFamily="34" charset="-128"/>
                <a:cs typeface="Arial Unicode MS" pitchFamily="34" charset="-128"/>
              </a:rPr>
              <a:t> * </a:t>
            </a:r>
          </a:p>
        </p:txBody>
      </p:sp>
      <p:sp>
        <p:nvSpPr>
          <p:cNvPr id="43" name="Flowchart: Connector 42"/>
          <p:cNvSpPr/>
          <p:nvPr/>
        </p:nvSpPr>
        <p:spPr bwMode="gray">
          <a:xfrm>
            <a:off x="4723056" y="2509034"/>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44" name="TextBox 43"/>
          <p:cNvSpPr txBox="1"/>
          <p:nvPr/>
        </p:nvSpPr>
        <p:spPr>
          <a:xfrm>
            <a:off x="5985402" y="2589469"/>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r>
              <a:rPr lang="en-US" sz="1800" kern="0" dirty="0">
                <a:ea typeface="Arial Unicode MS" pitchFamily="34" charset="-128"/>
                <a:cs typeface="Arial Unicode MS" pitchFamily="34" charset="-128"/>
              </a:rPr>
              <a:t> * </a:t>
            </a:r>
          </a:p>
        </p:txBody>
      </p:sp>
      <p:sp>
        <p:nvSpPr>
          <p:cNvPr id="45" name="Flowchart: Connector 44"/>
          <p:cNvSpPr/>
          <p:nvPr/>
        </p:nvSpPr>
        <p:spPr bwMode="gray">
          <a:xfrm>
            <a:off x="6637416" y="2521550"/>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46" name="TextBox 45"/>
          <p:cNvSpPr txBox="1"/>
          <p:nvPr/>
        </p:nvSpPr>
        <p:spPr>
          <a:xfrm>
            <a:off x="7198618" y="2627245"/>
            <a:ext cx="241577"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p>
        </p:txBody>
      </p:sp>
      <p:sp>
        <p:nvSpPr>
          <p:cNvPr id="47" name="TextBox 46"/>
          <p:cNvSpPr txBox="1"/>
          <p:nvPr/>
        </p:nvSpPr>
        <p:spPr>
          <a:xfrm>
            <a:off x="7501398" y="2625871"/>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r>
              <a:rPr lang="en-US" sz="1800" kern="0" dirty="0">
                <a:ea typeface="Arial Unicode MS" pitchFamily="34" charset="-128"/>
                <a:cs typeface="Arial Unicode MS" pitchFamily="34" charset="-128"/>
              </a:rPr>
              <a:t> * </a:t>
            </a:r>
          </a:p>
        </p:txBody>
      </p:sp>
      <p:sp>
        <p:nvSpPr>
          <p:cNvPr id="48" name="Flowchart: Connector 47"/>
          <p:cNvSpPr/>
          <p:nvPr/>
        </p:nvSpPr>
        <p:spPr bwMode="gray">
          <a:xfrm>
            <a:off x="8153412" y="2557952"/>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mc:AlternateContent xmlns:mc="http://schemas.openxmlformats.org/markup-compatibility/2006" xmlns:a14="http://schemas.microsoft.com/office/drawing/2010/main">
        <mc:Choice Requires="a14">
          <p:sp>
            <p:nvSpPr>
              <p:cNvPr id="4" name="TextBox 3"/>
              <p:cNvSpPr txBox="1"/>
              <p:nvPr/>
            </p:nvSpPr>
            <p:spPr>
              <a:xfrm>
                <a:off x="5664653" y="2597197"/>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664653" y="2597197"/>
                <a:ext cx="261558" cy="276935"/>
              </a:xfrm>
              <a:prstGeom prst="rect">
                <a:avLst/>
              </a:prstGeom>
              <a:blipFill>
                <a:blip r:embed="rId5"/>
                <a:stretch>
                  <a:fillRect l="-27273" t="-27273" r="-27273" b="-50000"/>
                </a:stretch>
              </a:blipFill>
            </p:spPr>
            <p:txBody>
              <a:bodyPr/>
              <a:lstStyle/>
              <a:p>
                <a:r>
                  <a:rPr lang="en-US">
                    <a:noFill/>
                  </a:rPr>
                  <a:t> </a:t>
                </a:r>
              </a:p>
            </p:txBody>
          </p:sp>
        </mc:Fallback>
      </mc:AlternateContent>
      <p:sp>
        <p:nvSpPr>
          <p:cNvPr id="59" name="TextBox 58"/>
          <p:cNvSpPr txBox="1"/>
          <p:nvPr/>
        </p:nvSpPr>
        <p:spPr>
          <a:xfrm>
            <a:off x="8752977" y="261476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49" name="TextBox 48"/>
          <p:cNvSpPr txBox="1"/>
          <p:nvPr/>
        </p:nvSpPr>
        <p:spPr>
          <a:xfrm>
            <a:off x="7824393" y="4581049"/>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0" name="TextBox 49"/>
          <p:cNvSpPr txBox="1"/>
          <p:nvPr/>
        </p:nvSpPr>
        <p:spPr>
          <a:xfrm>
            <a:off x="10081235" y="4540601"/>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1" name="TextBox 50"/>
          <p:cNvSpPr txBox="1"/>
          <p:nvPr/>
        </p:nvSpPr>
        <p:spPr>
          <a:xfrm>
            <a:off x="8715409" y="4408928"/>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52" name="TextBox 51"/>
          <p:cNvSpPr txBox="1"/>
          <p:nvPr/>
        </p:nvSpPr>
        <p:spPr>
          <a:xfrm>
            <a:off x="10212013" y="4378157"/>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9" name="TextBox 8"/>
          <p:cNvSpPr txBox="1"/>
          <p:nvPr/>
        </p:nvSpPr>
        <p:spPr>
          <a:xfrm>
            <a:off x="8268466" y="6172082"/>
            <a:ext cx="220510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Error function E()</a:t>
            </a:r>
          </a:p>
        </p:txBody>
      </p:sp>
      <p:sp>
        <p:nvSpPr>
          <p:cNvPr id="53" name="Oval 52"/>
          <p:cNvSpPr>
            <a:spLocks noChangeArrowheads="1"/>
          </p:cNvSpPr>
          <p:nvPr/>
        </p:nvSpPr>
        <p:spPr bwMode="auto">
          <a:xfrm>
            <a:off x="3294354" y="1468449"/>
            <a:ext cx="914188" cy="914188"/>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cxnSp>
        <p:nvCxnSpPr>
          <p:cNvPr id="54" name="Straight Arrow Connector 53"/>
          <p:cNvCxnSpPr/>
          <p:nvPr/>
        </p:nvCxnSpPr>
        <p:spPr>
          <a:xfrm>
            <a:off x="4349794" y="1942652"/>
            <a:ext cx="212197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a:spLocks noChangeArrowheads="1"/>
          </p:cNvSpPr>
          <p:nvPr/>
        </p:nvSpPr>
        <p:spPr bwMode="auto">
          <a:xfrm>
            <a:off x="6745509" y="1419862"/>
            <a:ext cx="914188" cy="914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sz="3999" dirty="0"/>
          </a:p>
        </p:txBody>
      </p:sp>
      <mc:AlternateContent xmlns:mc="http://schemas.openxmlformats.org/markup-compatibility/2006" xmlns:a14="http://schemas.microsoft.com/office/drawing/2010/main">
        <mc:Choice Requires="a14">
          <p:sp>
            <p:nvSpPr>
              <p:cNvPr id="56" name="TextBox 55"/>
              <p:cNvSpPr txBox="1"/>
              <p:nvPr/>
            </p:nvSpPr>
            <p:spPr>
              <a:xfrm>
                <a:off x="3312103" y="1677540"/>
                <a:ext cx="791905" cy="59611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nary>
                        <m:naryPr>
                          <m:chr m:val="∑"/>
                          <m:subHide m:val="on"/>
                          <m:supHide m:val="on"/>
                          <m:ctrlPr>
                            <a:rPr lang="en-US" sz="1600" i="1" kern="0">
                              <a:latin typeface="Cambria Math" panose="02040503050406030204" pitchFamily="18" charset="0"/>
                              <a:ea typeface="Arial Unicode MS" pitchFamily="34" charset="-128"/>
                              <a:cs typeface="Arial Unicode MS" pitchFamily="34" charset="-128"/>
                            </a:rPr>
                          </m:ctrlPr>
                        </m:naryPr>
                        <m:sub/>
                        <m:sup/>
                        <m:e>
                          <m:r>
                            <a:rPr lang="en-US" sz="1600" i="1" kern="0">
                              <a:latin typeface="Cambria Math" panose="02040503050406030204" pitchFamily="18" charset="0"/>
                              <a:ea typeface="Arial Unicode MS" pitchFamily="34" charset="-128"/>
                              <a:cs typeface="Arial Unicode MS" pitchFamily="34" charset="-128"/>
                            </a:rPr>
                            <m:t>𝑊𝑋</m:t>
                          </m:r>
                        </m:e>
                      </m:nary>
                    </m:oMath>
                  </m:oMathPara>
                </a14:m>
                <a:endParaRPr lang="en-US" sz="1600" kern="0" dirty="0" err="1">
                  <a:ea typeface="Arial Unicode MS" pitchFamily="34" charset="-128"/>
                  <a:cs typeface="Arial Unicode MS" pitchFamily="34" charset="-128"/>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312103" y="1677540"/>
                <a:ext cx="791905" cy="596115"/>
              </a:xfrm>
              <a:prstGeom prst="rect">
                <a:avLst/>
              </a:prstGeom>
              <a:blipFill>
                <a:blip r:embed="rId6"/>
                <a:stretch>
                  <a:fillRect l="-88889" t="-153191" r="-9524" b="-210638"/>
                </a:stretch>
              </a:blipFill>
            </p:spPr>
            <p:txBody>
              <a:bodyPr/>
              <a:lstStyle/>
              <a:p>
                <a:r>
                  <a:rPr lang="en-US">
                    <a:noFill/>
                  </a:rPr>
                  <a:t> </a:t>
                </a:r>
              </a:p>
            </p:txBody>
          </p:sp>
        </mc:Fallback>
      </mc:AlternateContent>
      <p:sp>
        <p:nvSpPr>
          <p:cNvPr id="57" name="TextBox 56"/>
          <p:cNvSpPr txBox="1"/>
          <p:nvPr/>
        </p:nvSpPr>
        <p:spPr>
          <a:xfrm>
            <a:off x="4039481" y="1760180"/>
            <a:ext cx="282362" cy="18462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T</a:t>
            </a:r>
          </a:p>
        </p:txBody>
      </p:sp>
      <mc:AlternateContent xmlns:mc="http://schemas.openxmlformats.org/markup-compatibility/2006" xmlns:a14="http://schemas.microsoft.com/office/drawing/2010/main">
        <mc:Choice Requires="a14">
          <p:sp>
            <p:nvSpPr>
              <p:cNvPr id="58" name="TextBox 57"/>
              <p:cNvSpPr txBox="1"/>
              <p:nvPr/>
            </p:nvSpPr>
            <p:spPr>
              <a:xfrm>
                <a:off x="6770655" y="1589485"/>
                <a:ext cx="863896"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3599" i="1" kern="0">
                          <a:latin typeface="Cambria Math" panose="02040503050406030204" pitchFamily="18" charset="0"/>
                        </a:rPr>
                        <m:t>𝜃</m:t>
                      </m:r>
                      <m:r>
                        <a:rPr lang="en-US" sz="3599" i="1" kern="0">
                          <a:latin typeface="Cambria Math" panose="02040503050406030204" pitchFamily="18" charset="0"/>
                        </a:rPr>
                        <m:t>()</m:t>
                      </m:r>
                    </m:oMath>
                  </m:oMathPara>
                </a14:m>
                <a:endParaRPr lang="en-US" sz="3599" kern="0" dirty="0" err="1">
                  <a:ea typeface="Arial Unicode MS" pitchFamily="34" charset="-128"/>
                  <a:cs typeface="Arial Unicode MS" pitchFamily="34" charset="-128"/>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770655" y="1589485"/>
                <a:ext cx="863896" cy="553870"/>
              </a:xfrm>
              <a:prstGeom prst="rect">
                <a:avLst/>
              </a:prstGeom>
              <a:blipFill>
                <a:blip r:embed="rId7"/>
                <a:stretch>
                  <a:fillRect l="-5797" r="-11594" b="-33333"/>
                </a:stretch>
              </a:blipFill>
            </p:spPr>
            <p:txBody>
              <a:bodyPr/>
              <a:lstStyle/>
              <a:p>
                <a:r>
                  <a:rPr lang="en-US">
                    <a:noFill/>
                  </a:rPr>
                  <a:t> </a:t>
                </a:r>
              </a:p>
            </p:txBody>
          </p:sp>
        </mc:Fallback>
      </mc:AlternateContent>
    </p:spTree>
    <p:extLst>
      <p:ext uri="{BB962C8B-B14F-4D97-AF65-F5344CB8AC3E}">
        <p14:creationId xmlns:p14="http://schemas.microsoft.com/office/powerpoint/2010/main" val="114518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How to Learn Pattern?</a:t>
            </a:r>
          </a:p>
        </p:txBody>
      </p:sp>
      <p:sp>
        <p:nvSpPr>
          <p:cNvPr id="3" name="Flowchart: Connector 2"/>
          <p:cNvSpPr/>
          <p:nvPr/>
        </p:nvSpPr>
        <p:spPr bwMode="gray">
          <a:xfrm>
            <a:off x="3815735" y="2479756"/>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815735" y="4063565"/>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72882" y="247975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72882" y="4063565"/>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753388" y="3199669"/>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264250" y="2708303"/>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272830" y="2708303"/>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198565" y="2869911"/>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272830" y="4292112"/>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429977" y="2708303"/>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429977" y="3589824"/>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2309768972"/>
              </p:ext>
            </p:extLst>
          </p:nvPr>
        </p:nvGraphicFramePr>
        <p:xfrm>
          <a:off x="1158238" y="2554319"/>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490142" y="213315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426029" y="212939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857001" y="212939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815736" y="375797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955044315"/>
              </p:ext>
            </p:extLst>
          </p:nvPr>
        </p:nvGraphicFramePr>
        <p:xfrm>
          <a:off x="8775209" y="2616495"/>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49" name="TextBox 48"/>
          <p:cNvSpPr txBox="1"/>
          <p:nvPr/>
        </p:nvSpPr>
        <p:spPr>
          <a:xfrm>
            <a:off x="7536428" y="3285205"/>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0" name="TextBox 49"/>
          <p:cNvSpPr txBox="1"/>
          <p:nvPr/>
        </p:nvSpPr>
        <p:spPr>
          <a:xfrm>
            <a:off x="9793269" y="3244757"/>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1" name="TextBox 50"/>
          <p:cNvSpPr txBox="1"/>
          <p:nvPr/>
        </p:nvSpPr>
        <p:spPr>
          <a:xfrm>
            <a:off x="8427443" y="3113084"/>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52" name="TextBox 51"/>
          <p:cNvSpPr txBox="1"/>
          <p:nvPr/>
        </p:nvSpPr>
        <p:spPr>
          <a:xfrm>
            <a:off x="9924048" y="3082313"/>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53" name="TextBox 52"/>
          <p:cNvSpPr txBox="1"/>
          <p:nvPr/>
        </p:nvSpPr>
        <p:spPr>
          <a:xfrm>
            <a:off x="7519362" y="2154811"/>
            <a:ext cx="440952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the Mean </a:t>
            </a:r>
            <a:r>
              <a:rPr lang="en-US" sz="1800" b="1" kern="0" dirty="0" err="1">
                <a:ea typeface="Arial Unicode MS" pitchFamily="34" charset="-128"/>
                <a:cs typeface="Arial Unicode MS" pitchFamily="34" charset="-128"/>
              </a:rPr>
              <a:t>Sqare</a:t>
            </a:r>
            <a:r>
              <a:rPr lang="en-US" sz="1800" b="1" kern="0" dirty="0">
                <a:ea typeface="Arial Unicode MS" pitchFamily="34" charset="-128"/>
                <a:cs typeface="Arial Unicode MS" pitchFamily="34" charset="-128"/>
              </a:rPr>
              <a:t> Error</a:t>
            </a:r>
          </a:p>
        </p:txBody>
      </p:sp>
    </p:spTree>
    <p:extLst>
      <p:ext uri="{BB962C8B-B14F-4D97-AF65-F5344CB8AC3E}">
        <p14:creationId xmlns:p14="http://schemas.microsoft.com/office/powerpoint/2010/main" val="2026645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How to Learn Pattern?</a:t>
            </a:r>
          </a:p>
        </p:txBody>
      </p:sp>
      <p:sp>
        <p:nvSpPr>
          <p:cNvPr id="3" name="Flowchart: Connector 2"/>
          <p:cNvSpPr/>
          <p:nvPr/>
        </p:nvSpPr>
        <p:spPr bwMode="gray">
          <a:xfrm>
            <a:off x="3768348" y="1975816"/>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68348" y="35596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25495" y="197581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25495" y="3559626"/>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706001" y="2695730"/>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216863" y="2204363"/>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225443" y="2204364"/>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151178" y="2365971"/>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225443" y="3788173"/>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382590" y="2204364"/>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382590" y="3085885"/>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3337441703"/>
              </p:ext>
            </p:extLst>
          </p:nvPr>
        </p:nvGraphicFramePr>
        <p:xfrm>
          <a:off x="1110851" y="2050379"/>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baseline="0" dirty="0"/>
                        <a:t>Hours of Sleep</a:t>
                      </a:r>
                      <a:endParaRPr lang="en-US" sz="1400" dirty="0"/>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442755" y="162921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378642" y="162545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809614" y="162545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768349" y="325403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3174372629"/>
              </p:ext>
            </p:extLst>
          </p:nvPr>
        </p:nvGraphicFramePr>
        <p:xfrm>
          <a:off x="8727822" y="2112555"/>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49" name="TextBox 48"/>
          <p:cNvSpPr txBox="1"/>
          <p:nvPr/>
        </p:nvSpPr>
        <p:spPr>
          <a:xfrm>
            <a:off x="7489041" y="2781265"/>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0" name="TextBox 49"/>
          <p:cNvSpPr txBox="1"/>
          <p:nvPr/>
        </p:nvSpPr>
        <p:spPr>
          <a:xfrm>
            <a:off x="9745882" y="274081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1" name="TextBox 50"/>
          <p:cNvSpPr txBox="1"/>
          <p:nvPr/>
        </p:nvSpPr>
        <p:spPr>
          <a:xfrm>
            <a:off x="8380056" y="2609144"/>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52" name="TextBox 51"/>
          <p:cNvSpPr txBox="1"/>
          <p:nvPr/>
        </p:nvSpPr>
        <p:spPr>
          <a:xfrm>
            <a:off x="9876661" y="2578373"/>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53" name="TextBox 52"/>
          <p:cNvSpPr txBox="1"/>
          <p:nvPr/>
        </p:nvSpPr>
        <p:spPr>
          <a:xfrm>
            <a:off x="7471975" y="1650872"/>
            <a:ext cx="440952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the Mean Square Error</a:t>
            </a:r>
          </a:p>
        </p:txBody>
      </p:sp>
      <p:graphicFrame>
        <p:nvGraphicFramePr>
          <p:cNvPr id="4" name="Table 3"/>
          <p:cNvGraphicFramePr>
            <a:graphicFrameLocks noGrp="1"/>
          </p:cNvGraphicFramePr>
          <p:nvPr>
            <p:extLst/>
          </p:nvPr>
        </p:nvGraphicFramePr>
        <p:xfrm>
          <a:off x="1346160" y="4735656"/>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r>
                        <a:rPr lang="en-US" sz="2100" dirty="0" err="1"/>
                        <a:t>WYa</a:t>
                      </a:r>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r>
                        <a:rPr lang="en-US" sz="2100" dirty="0" err="1"/>
                        <a:t>WYb</a:t>
                      </a:r>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9" name="Double Bracket 8"/>
          <p:cNvSpPr/>
          <p:nvPr/>
        </p:nvSpPr>
        <p:spPr>
          <a:xfrm>
            <a:off x="986202" y="4508870"/>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Right 10"/>
          <p:cNvSpPr/>
          <p:nvPr/>
        </p:nvSpPr>
        <p:spPr bwMode="gray">
          <a:xfrm>
            <a:off x="5741492" y="4768499"/>
            <a:ext cx="1878327" cy="647922"/>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Adjust</a:t>
            </a:r>
          </a:p>
        </p:txBody>
      </p:sp>
      <p:sp>
        <p:nvSpPr>
          <p:cNvPr id="13" name="TextBox 12"/>
          <p:cNvSpPr txBox="1"/>
          <p:nvPr/>
        </p:nvSpPr>
        <p:spPr>
          <a:xfrm>
            <a:off x="8128451" y="4843659"/>
            <a:ext cx="1748209"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799" kern="0" dirty="0">
                <a:ea typeface="Arial Unicode MS" pitchFamily="34" charset="-128"/>
                <a:cs typeface="Arial Unicode MS" pitchFamily="34" charset="-128"/>
              </a:rPr>
              <a:t>Least </a:t>
            </a:r>
            <a:r>
              <a:rPr lang="en-US" sz="2799" i="1" kern="0" dirty="0">
                <a:ea typeface="Arial Unicode MS" pitchFamily="34" charset="-128"/>
                <a:cs typeface="Arial Unicode MS" pitchFamily="34" charset="-128"/>
              </a:rPr>
              <a:t>erf</a:t>
            </a:r>
            <a:r>
              <a:rPr lang="en-US" sz="2799"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3958709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How to Learn Pattern?</a:t>
            </a:r>
          </a:p>
        </p:txBody>
      </p:sp>
      <p:sp>
        <p:nvSpPr>
          <p:cNvPr id="3" name="Flowchart: Connector 2"/>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3177665872"/>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baseline="0" dirty="0"/>
                        <a:t>Hours of Sleep</a:t>
                      </a:r>
                      <a:endParaRPr lang="en-US" sz="1400" dirty="0"/>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2634756358"/>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49" name="TextBox 48"/>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0" name="TextBox 49"/>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1" name="TextBox 50"/>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52" name="TextBox 51"/>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53" name="TextBox 52"/>
          <p:cNvSpPr txBox="1"/>
          <p:nvPr/>
        </p:nvSpPr>
        <p:spPr>
          <a:xfrm>
            <a:off x="8043136" y="1306491"/>
            <a:ext cx="227390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graphicFrame>
        <p:nvGraphicFramePr>
          <p:cNvPr id="4" name="Table 3"/>
          <p:cNvGraphicFramePr>
            <a:graphicFrameLocks noGrp="1"/>
          </p:cNvGraphicFramePr>
          <p:nvPr>
            <p:extLst/>
          </p:nvPr>
        </p:nvGraphicFramePr>
        <p:xfrm>
          <a:off x="1328579" y="4447690"/>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r>
                        <a:rPr lang="en-US" sz="2100" dirty="0" err="1"/>
                        <a:t>WYa</a:t>
                      </a:r>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r>
                        <a:rPr lang="en-US" sz="2100" dirty="0" err="1"/>
                        <a:t>WYb</a:t>
                      </a:r>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9" name="Double Bracket 8"/>
          <p:cNvSpPr/>
          <p:nvPr/>
        </p:nvSpPr>
        <p:spPr>
          <a:xfrm>
            <a:off x="968621" y="4220905"/>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Right 10"/>
          <p:cNvSpPr/>
          <p:nvPr/>
        </p:nvSpPr>
        <p:spPr bwMode="gray">
          <a:xfrm>
            <a:off x="5723911" y="4480534"/>
            <a:ext cx="1878327" cy="647922"/>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Adjust</a:t>
            </a:r>
          </a:p>
        </p:txBody>
      </p:sp>
      <p:sp>
        <p:nvSpPr>
          <p:cNvPr id="13" name="TextBox 12"/>
          <p:cNvSpPr txBox="1"/>
          <p:nvPr/>
        </p:nvSpPr>
        <p:spPr>
          <a:xfrm>
            <a:off x="8110870" y="4555694"/>
            <a:ext cx="1748209"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799" kern="0" dirty="0">
                <a:ea typeface="Arial Unicode MS" pitchFamily="34" charset="-128"/>
                <a:cs typeface="Arial Unicode MS" pitchFamily="34" charset="-128"/>
              </a:rPr>
              <a:t>Least </a:t>
            </a:r>
            <a:r>
              <a:rPr lang="en-US" sz="2799" i="1" kern="0" dirty="0">
                <a:ea typeface="Arial Unicode MS" pitchFamily="34" charset="-128"/>
                <a:cs typeface="Arial Unicode MS" pitchFamily="34" charset="-128"/>
              </a:rPr>
              <a:t>erf</a:t>
            </a:r>
            <a:r>
              <a:rPr lang="en-US" sz="2799" kern="0" dirty="0">
                <a:ea typeface="Arial Unicode MS" pitchFamily="34" charset="-128"/>
                <a:cs typeface="Arial Unicode MS" pitchFamily="34" charset="-128"/>
              </a:rPr>
              <a:t>()</a:t>
            </a:r>
          </a:p>
        </p:txBody>
      </p:sp>
      <p:sp>
        <p:nvSpPr>
          <p:cNvPr id="15" name="TextBox 14"/>
          <p:cNvSpPr txBox="1"/>
          <p:nvPr/>
        </p:nvSpPr>
        <p:spPr>
          <a:xfrm>
            <a:off x="6446895" y="5341635"/>
            <a:ext cx="2733195"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2705983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 Forward Neural Network – How to Learn Pattern?</a:t>
            </a:r>
          </a:p>
        </p:txBody>
      </p:sp>
      <p:sp>
        <p:nvSpPr>
          <p:cNvPr id="3" name="Flowchart: Connector 2"/>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10" name="Straight Arrow Connector 9"/>
          <p:cNvCxnSpPr>
            <a:stCxn id="3"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ext uri="{D42A27DB-BD31-4B8C-83A1-F6EECF244321}">
                <p14:modId xmlns:p14="http://schemas.microsoft.com/office/powerpoint/2010/main" val="4076448707"/>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26" name="TextBox 2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27" name="TextBox 2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4" name="TextBox 23"/>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5" name="Table 24"/>
          <p:cNvGraphicFramePr>
            <a:graphicFrameLocks noGrp="1"/>
          </p:cNvGraphicFramePr>
          <p:nvPr>
            <p:extLst>
              <p:ext uri="{D42A27DB-BD31-4B8C-83A1-F6EECF244321}">
                <p14:modId xmlns:p14="http://schemas.microsoft.com/office/powerpoint/2010/main" val="2982196993"/>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49" name="TextBox 48"/>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0" name="TextBox 49"/>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51" name="TextBox 50"/>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52" name="TextBox 51"/>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53" name="TextBox 52"/>
          <p:cNvSpPr txBox="1"/>
          <p:nvPr/>
        </p:nvSpPr>
        <p:spPr>
          <a:xfrm>
            <a:off x="7977748" y="1352405"/>
            <a:ext cx="240468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graphicFrame>
        <p:nvGraphicFramePr>
          <p:cNvPr id="4" name="Table 3"/>
          <p:cNvGraphicFramePr>
            <a:graphicFrameLocks noGrp="1"/>
          </p:cNvGraphicFramePr>
          <p:nvPr/>
        </p:nvGraphicFramePr>
        <p:xfrm>
          <a:off x="1328579" y="4447690"/>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r>
                        <a:rPr lang="en-US" sz="2100" dirty="0" err="1"/>
                        <a:t>WYa</a:t>
                      </a:r>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r>
                        <a:rPr lang="en-US" sz="2100" dirty="0" err="1"/>
                        <a:t>WYb</a:t>
                      </a:r>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9" name="Double Bracket 8"/>
          <p:cNvSpPr/>
          <p:nvPr/>
        </p:nvSpPr>
        <p:spPr>
          <a:xfrm>
            <a:off x="968621" y="4220905"/>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Right 10"/>
          <p:cNvSpPr/>
          <p:nvPr/>
        </p:nvSpPr>
        <p:spPr bwMode="gray">
          <a:xfrm>
            <a:off x="5723911" y="4480534"/>
            <a:ext cx="1878327" cy="647922"/>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Adjust</a:t>
            </a:r>
          </a:p>
        </p:txBody>
      </p:sp>
      <p:sp>
        <p:nvSpPr>
          <p:cNvPr id="13" name="TextBox 12"/>
          <p:cNvSpPr txBox="1"/>
          <p:nvPr/>
        </p:nvSpPr>
        <p:spPr>
          <a:xfrm>
            <a:off x="8110870" y="4555694"/>
            <a:ext cx="1748209"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799" kern="0" dirty="0">
                <a:ea typeface="Arial Unicode MS" pitchFamily="34" charset="-128"/>
                <a:cs typeface="Arial Unicode MS" pitchFamily="34" charset="-128"/>
              </a:rPr>
              <a:t>Least </a:t>
            </a:r>
            <a:r>
              <a:rPr lang="en-US" sz="2799" i="1" kern="0" dirty="0">
                <a:ea typeface="Arial Unicode MS" pitchFamily="34" charset="-128"/>
                <a:cs typeface="Arial Unicode MS" pitchFamily="34" charset="-128"/>
              </a:rPr>
              <a:t>erf</a:t>
            </a:r>
            <a:r>
              <a:rPr lang="en-US" sz="2799" kern="0" dirty="0">
                <a:ea typeface="Arial Unicode MS" pitchFamily="34" charset="-128"/>
                <a:cs typeface="Arial Unicode MS" pitchFamily="34" charset="-128"/>
              </a:rPr>
              <a:t>()</a:t>
            </a:r>
          </a:p>
        </p:txBody>
      </p:sp>
      <p:sp>
        <p:nvSpPr>
          <p:cNvPr id="15" name="TextBox 14"/>
          <p:cNvSpPr txBox="1"/>
          <p:nvPr/>
        </p:nvSpPr>
        <p:spPr>
          <a:xfrm>
            <a:off x="5521656" y="5365156"/>
            <a:ext cx="2733195"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Gradient descent</a:t>
            </a:r>
          </a:p>
        </p:txBody>
      </p:sp>
    </p:spTree>
    <p:extLst>
      <p:ext uri="{BB962C8B-B14F-4D97-AF65-F5344CB8AC3E}">
        <p14:creationId xmlns:p14="http://schemas.microsoft.com/office/powerpoint/2010/main" val="1073095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Weights to Input Data </a:t>
            </a:r>
          </a:p>
        </p:txBody>
      </p:sp>
      <p:sp>
        <p:nvSpPr>
          <p:cNvPr id="5" name="Double Bracket 4"/>
          <p:cNvSpPr/>
          <p:nvPr/>
        </p:nvSpPr>
        <p:spPr>
          <a:xfrm>
            <a:off x="1274168" y="2925061"/>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Table 5"/>
          <p:cNvGraphicFramePr>
            <a:graphicFrameLocks noGrp="1"/>
          </p:cNvGraphicFramePr>
          <p:nvPr/>
        </p:nvGraphicFramePr>
        <p:xfrm>
          <a:off x="1778108" y="3065766"/>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7" name="TextBox 6"/>
          <p:cNvSpPr txBox="1"/>
          <p:nvPr/>
        </p:nvSpPr>
        <p:spPr>
          <a:xfrm>
            <a:off x="2857979" y="3169445"/>
            <a:ext cx="287965"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9" name="Double Bracket 8"/>
          <p:cNvSpPr/>
          <p:nvPr/>
        </p:nvSpPr>
        <p:spPr>
          <a:xfrm>
            <a:off x="3309260" y="2925061"/>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Table 9"/>
          <p:cNvGraphicFramePr>
            <a:graphicFrameLocks noGrp="1"/>
          </p:cNvGraphicFramePr>
          <p:nvPr/>
        </p:nvGraphicFramePr>
        <p:xfrm>
          <a:off x="3642661" y="3065766"/>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1" name="Double Bracket 10"/>
          <p:cNvSpPr/>
          <p:nvPr/>
        </p:nvSpPr>
        <p:spPr>
          <a:xfrm>
            <a:off x="1274168" y="4731209"/>
            <a:ext cx="1367836" cy="1079870"/>
          </a:xfrm>
          <a:prstGeom prst="bracketPair">
            <a:avLst/>
          </a:prstGeom>
          <a:no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Table 11"/>
          <p:cNvGraphicFramePr>
            <a:graphicFrameLocks noGrp="1"/>
          </p:cNvGraphicFramePr>
          <p:nvPr>
            <p:extLst/>
          </p:nvPr>
        </p:nvGraphicFramePr>
        <p:xfrm>
          <a:off x="1778108" y="4871914"/>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3" name="TextBox 12"/>
          <p:cNvSpPr txBox="1"/>
          <p:nvPr/>
        </p:nvSpPr>
        <p:spPr>
          <a:xfrm>
            <a:off x="9687790" y="3065766"/>
            <a:ext cx="287965" cy="615411"/>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14" name="Double Bracket 13"/>
          <p:cNvSpPr/>
          <p:nvPr/>
        </p:nvSpPr>
        <p:spPr>
          <a:xfrm>
            <a:off x="8087953" y="2791027"/>
            <a:ext cx="1367836" cy="1079870"/>
          </a:xfrm>
          <a:prstGeom prst="bracketPair">
            <a:avLst/>
          </a:prstGeom>
          <a:solidFill>
            <a:schemeClr val="bg1"/>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extLst/>
          </p:nvPr>
        </p:nvGraphicFramePr>
        <p:xfrm>
          <a:off x="8421354" y="2931732"/>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6" name="TextBox 15"/>
          <p:cNvSpPr txBox="1"/>
          <p:nvPr/>
        </p:nvSpPr>
        <p:spPr>
          <a:xfrm>
            <a:off x="2782375" y="4508352"/>
            <a:ext cx="35995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t>
            </a:r>
          </a:p>
        </p:txBody>
      </p:sp>
      <p:sp>
        <p:nvSpPr>
          <p:cNvPr id="17" name="Double Bracket 16"/>
          <p:cNvSpPr/>
          <p:nvPr/>
        </p:nvSpPr>
        <p:spPr>
          <a:xfrm>
            <a:off x="10201094" y="2797775"/>
            <a:ext cx="1356794" cy="1079870"/>
          </a:xfrm>
          <a:prstGeom prst="bracketPair">
            <a:avLst/>
          </a:prstGeom>
          <a:solidFill>
            <a:schemeClr val="bg1"/>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8" name="Table 17"/>
          <p:cNvGraphicFramePr>
            <a:graphicFrameLocks noGrp="1"/>
          </p:cNvGraphicFramePr>
          <p:nvPr>
            <p:extLst/>
          </p:nvPr>
        </p:nvGraphicFramePr>
        <p:xfrm>
          <a:off x="10705034" y="2938480"/>
          <a:ext cx="1439826" cy="822916"/>
        </p:xfrm>
        <a:graphic>
          <a:graphicData uri="http://schemas.openxmlformats.org/drawingml/2006/table">
            <a:tbl>
              <a:tblPr firstRow="1" bandRow="1">
                <a:tableStyleId>{2D5ABB26-0587-4C30-8999-92F81FD0307C}</a:tableStyleId>
              </a:tblPr>
              <a:tblGrid>
                <a:gridCol w="479942">
                  <a:extLst>
                    <a:ext uri="{9D8B030D-6E8A-4147-A177-3AD203B41FA5}">
                      <a16:colId xmlns:a16="http://schemas.microsoft.com/office/drawing/2014/main" val="1191395133"/>
                    </a:ext>
                  </a:extLst>
                </a:gridCol>
                <a:gridCol w="479942">
                  <a:extLst>
                    <a:ext uri="{9D8B030D-6E8A-4147-A177-3AD203B41FA5}">
                      <a16:colId xmlns:a16="http://schemas.microsoft.com/office/drawing/2014/main" val="3789610679"/>
                    </a:ext>
                  </a:extLst>
                </a:gridCol>
                <a:gridCol w="479942">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9" name="TextBox 18"/>
          <p:cNvSpPr txBox="1"/>
          <p:nvPr/>
        </p:nvSpPr>
        <p:spPr>
          <a:xfrm>
            <a:off x="9548490" y="2628669"/>
            <a:ext cx="359957" cy="276935"/>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t>
            </a:r>
          </a:p>
        </p:txBody>
      </p:sp>
      <p:sp>
        <p:nvSpPr>
          <p:cNvPr id="20" name="Double Bracket 19"/>
          <p:cNvSpPr/>
          <p:nvPr/>
        </p:nvSpPr>
        <p:spPr>
          <a:xfrm>
            <a:off x="3364871" y="4731209"/>
            <a:ext cx="1367836" cy="1079870"/>
          </a:xfrm>
          <a:prstGeom prst="bracketPair">
            <a:avLst/>
          </a:prstGeom>
          <a:no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 name="Table 20"/>
          <p:cNvGraphicFramePr>
            <a:graphicFrameLocks noGrp="1"/>
          </p:cNvGraphicFramePr>
          <p:nvPr>
            <p:extLst/>
          </p:nvPr>
        </p:nvGraphicFramePr>
        <p:xfrm>
          <a:off x="3698272" y="4871914"/>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2" name="TextBox 21"/>
          <p:cNvSpPr txBox="1"/>
          <p:nvPr/>
        </p:nvSpPr>
        <p:spPr>
          <a:xfrm>
            <a:off x="2013415" y="1645738"/>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p:cxnSp>
        <p:nvCxnSpPr>
          <p:cNvPr id="24" name="Straight Arrow Connector 23"/>
          <p:cNvCxnSpPr/>
          <p:nvPr/>
        </p:nvCxnSpPr>
        <p:spPr>
          <a:xfrm>
            <a:off x="4369795" y="1784205"/>
            <a:ext cx="1223853"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85553" y="1627835"/>
            <a:ext cx="93588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2910205" y="5031629"/>
            <a:ext cx="287965"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379689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Day 4</a:t>
            </a:r>
          </a:p>
        </p:txBody>
      </p:sp>
      <p:sp>
        <p:nvSpPr>
          <p:cNvPr id="3" name="Text Placeholder 2"/>
          <p:cNvSpPr>
            <a:spLocks noGrp="1"/>
          </p:cNvSpPr>
          <p:nvPr>
            <p:ph type="body" sz="quarter" idx="10"/>
          </p:nvPr>
        </p:nvSpPr>
        <p:spPr/>
        <p:txBody>
          <a:bodyPr/>
          <a:lstStyle/>
          <a:p>
            <a:pPr marL="342831" lvl="1" indent="-342831">
              <a:buFont typeface="Arial" charset="0"/>
              <a:buChar char="•"/>
            </a:pPr>
            <a:r>
              <a:rPr lang="en-US" sz="1600" b="1" dirty="0"/>
              <a:t>Scalable Machine Learning</a:t>
            </a:r>
          </a:p>
          <a:p>
            <a:pPr marL="645621" lvl="3" indent="-285693"/>
            <a:r>
              <a:rPr lang="en-US" dirty="0"/>
              <a:t>Introduction to </a:t>
            </a:r>
            <a:r>
              <a:rPr lang="en-US" dirty="0" err="1"/>
              <a:t>PySpark</a:t>
            </a:r>
            <a:r>
              <a:rPr lang="en-US" dirty="0"/>
              <a:t> and Spark ML</a:t>
            </a:r>
          </a:p>
          <a:p>
            <a:pPr marL="645621" lvl="3" indent="-285693"/>
            <a:r>
              <a:rPr lang="en-US" dirty="0"/>
              <a:t>Data Preparation</a:t>
            </a:r>
          </a:p>
          <a:p>
            <a:pPr marL="645621" lvl="3" indent="-285693"/>
            <a:r>
              <a:rPr lang="en-US" dirty="0"/>
              <a:t>Data Pipelines in Spark</a:t>
            </a:r>
          </a:p>
          <a:p>
            <a:pPr marL="645621" lvl="3" indent="-285693"/>
            <a:r>
              <a:rPr lang="en-US" dirty="0"/>
              <a:t>TensorFlow </a:t>
            </a:r>
          </a:p>
          <a:p>
            <a:pPr marL="702759" lvl="3" indent="-342831">
              <a:buFont typeface="Arial" charset="0"/>
              <a:buChar char="•"/>
            </a:pPr>
            <a:endParaRPr lang="en-US" dirty="0"/>
          </a:p>
          <a:p>
            <a:pPr marL="342831" indent="-342831">
              <a:buFont typeface="Arial" charset="0"/>
              <a:buChar char="•"/>
            </a:pPr>
            <a:r>
              <a:rPr lang="en-US" sz="1600" dirty="0"/>
              <a:t>Introduction to Neural Networks and Deep Learning</a:t>
            </a:r>
          </a:p>
          <a:p>
            <a:pPr marL="645621" lvl="3" indent="-285693"/>
            <a:r>
              <a:rPr lang="en-US" dirty="0"/>
              <a:t>Introduction to Deep Learning</a:t>
            </a:r>
          </a:p>
          <a:p>
            <a:pPr marL="645621" lvl="3" indent="-285693"/>
            <a:r>
              <a:rPr lang="en-US" dirty="0"/>
              <a:t>Logistic Regression as a Neural Network</a:t>
            </a:r>
          </a:p>
          <a:p>
            <a:pPr marL="645621" lvl="3" indent="-285693"/>
            <a:r>
              <a:rPr lang="en-US" dirty="0"/>
              <a:t>Shallow Neural Network</a:t>
            </a:r>
          </a:p>
          <a:p>
            <a:pPr marL="645621" lvl="3" indent="-285693"/>
            <a:r>
              <a:rPr lang="en-US" dirty="0"/>
              <a:t>Deep Neural Networks</a:t>
            </a:r>
          </a:p>
          <a:p>
            <a:pPr marL="645621" lvl="3" indent="-285693"/>
            <a:r>
              <a:rPr lang="en-US" dirty="0"/>
              <a:t>Backpropagation</a:t>
            </a:r>
          </a:p>
          <a:p>
            <a:pPr marL="645621" lvl="3" indent="-285693"/>
            <a:r>
              <a:rPr lang="en-US" dirty="0"/>
              <a:t>Hands-on: Implement a neural network from scratch</a:t>
            </a:r>
          </a:p>
          <a:p>
            <a:pPr marL="645621" lvl="3" indent="-285693"/>
            <a:endParaRPr lang="en-US" dirty="0"/>
          </a:p>
        </p:txBody>
      </p:sp>
    </p:spTree>
    <p:extLst>
      <p:ext uri="{BB962C8B-B14F-4D97-AF65-F5344CB8AC3E}">
        <p14:creationId xmlns:p14="http://schemas.microsoft.com/office/powerpoint/2010/main" val="832866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Weights to Input Data </a:t>
            </a:r>
          </a:p>
        </p:txBody>
      </p:sp>
      <p:sp>
        <p:nvSpPr>
          <p:cNvPr id="5" name="Double Bracket 4"/>
          <p:cNvSpPr/>
          <p:nvPr/>
        </p:nvSpPr>
        <p:spPr>
          <a:xfrm>
            <a:off x="1274168" y="2925061"/>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Table 5"/>
          <p:cNvGraphicFramePr>
            <a:graphicFrameLocks noGrp="1"/>
          </p:cNvGraphicFramePr>
          <p:nvPr>
            <p:extLst/>
          </p:nvPr>
        </p:nvGraphicFramePr>
        <p:xfrm>
          <a:off x="1778108" y="3065766"/>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7" name="TextBox 6"/>
          <p:cNvSpPr txBox="1"/>
          <p:nvPr/>
        </p:nvSpPr>
        <p:spPr>
          <a:xfrm>
            <a:off x="2857979" y="3169445"/>
            <a:ext cx="287965"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9" name="Double Bracket 8"/>
          <p:cNvSpPr/>
          <p:nvPr/>
        </p:nvSpPr>
        <p:spPr>
          <a:xfrm>
            <a:off x="3309260" y="2925061"/>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Table 9"/>
          <p:cNvGraphicFramePr>
            <a:graphicFrameLocks noGrp="1"/>
          </p:cNvGraphicFramePr>
          <p:nvPr>
            <p:extLst/>
          </p:nvPr>
        </p:nvGraphicFramePr>
        <p:xfrm>
          <a:off x="3642661" y="3065766"/>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1" name="Double Bracket 10"/>
          <p:cNvSpPr/>
          <p:nvPr/>
        </p:nvSpPr>
        <p:spPr>
          <a:xfrm>
            <a:off x="1274168" y="4731209"/>
            <a:ext cx="1367836" cy="1079870"/>
          </a:xfrm>
          <a:prstGeom prst="bracketPair">
            <a:avLst/>
          </a:prstGeom>
          <a:solidFill>
            <a:srgbClr val="92D050"/>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Table 11"/>
          <p:cNvGraphicFramePr>
            <a:graphicFrameLocks noGrp="1"/>
          </p:cNvGraphicFramePr>
          <p:nvPr>
            <p:extLst/>
          </p:nvPr>
        </p:nvGraphicFramePr>
        <p:xfrm>
          <a:off x="1778108" y="4871914"/>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3" name="TextBox 12"/>
          <p:cNvSpPr txBox="1"/>
          <p:nvPr/>
        </p:nvSpPr>
        <p:spPr>
          <a:xfrm>
            <a:off x="9687790" y="3065766"/>
            <a:ext cx="287965"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14" name="Double Bracket 13"/>
          <p:cNvSpPr/>
          <p:nvPr/>
        </p:nvSpPr>
        <p:spPr>
          <a:xfrm>
            <a:off x="8087953" y="2791027"/>
            <a:ext cx="1367836" cy="1079870"/>
          </a:xfrm>
          <a:prstGeom prst="bracketPair">
            <a:avLst/>
          </a:prstGeom>
          <a:solidFill>
            <a:srgbClr val="92D050"/>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extLst/>
          </p:nvPr>
        </p:nvGraphicFramePr>
        <p:xfrm>
          <a:off x="8421354" y="2931732"/>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6" name="TextBox 15"/>
          <p:cNvSpPr txBox="1"/>
          <p:nvPr/>
        </p:nvSpPr>
        <p:spPr>
          <a:xfrm>
            <a:off x="2782375" y="4508352"/>
            <a:ext cx="35995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t>
            </a:r>
          </a:p>
        </p:txBody>
      </p:sp>
      <p:sp>
        <p:nvSpPr>
          <p:cNvPr id="17" name="Double Bracket 16"/>
          <p:cNvSpPr/>
          <p:nvPr/>
        </p:nvSpPr>
        <p:spPr>
          <a:xfrm>
            <a:off x="10201094" y="2797775"/>
            <a:ext cx="1356794" cy="1079870"/>
          </a:xfrm>
          <a:prstGeom prst="bracketPair">
            <a:avLst/>
          </a:prstGeom>
          <a:solidFill>
            <a:srgbClr val="92D050"/>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8" name="Table 17"/>
          <p:cNvGraphicFramePr>
            <a:graphicFrameLocks noGrp="1"/>
          </p:cNvGraphicFramePr>
          <p:nvPr>
            <p:extLst/>
          </p:nvPr>
        </p:nvGraphicFramePr>
        <p:xfrm>
          <a:off x="10705034" y="2938480"/>
          <a:ext cx="1439826" cy="822916"/>
        </p:xfrm>
        <a:graphic>
          <a:graphicData uri="http://schemas.openxmlformats.org/drawingml/2006/table">
            <a:tbl>
              <a:tblPr firstRow="1" bandRow="1">
                <a:tableStyleId>{2D5ABB26-0587-4C30-8999-92F81FD0307C}</a:tableStyleId>
              </a:tblPr>
              <a:tblGrid>
                <a:gridCol w="479942">
                  <a:extLst>
                    <a:ext uri="{9D8B030D-6E8A-4147-A177-3AD203B41FA5}">
                      <a16:colId xmlns:a16="http://schemas.microsoft.com/office/drawing/2014/main" val="1191395133"/>
                    </a:ext>
                  </a:extLst>
                </a:gridCol>
                <a:gridCol w="479942">
                  <a:extLst>
                    <a:ext uri="{9D8B030D-6E8A-4147-A177-3AD203B41FA5}">
                      <a16:colId xmlns:a16="http://schemas.microsoft.com/office/drawing/2014/main" val="3789610679"/>
                    </a:ext>
                  </a:extLst>
                </a:gridCol>
                <a:gridCol w="479942">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19" name="TextBox 18"/>
          <p:cNvSpPr txBox="1"/>
          <p:nvPr/>
        </p:nvSpPr>
        <p:spPr>
          <a:xfrm>
            <a:off x="9548490" y="2628669"/>
            <a:ext cx="35995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a:t>
            </a:r>
          </a:p>
        </p:txBody>
      </p:sp>
      <p:sp>
        <p:nvSpPr>
          <p:cNvPr id="20" name="Double Bracket 19"/>
          <p:cNvSpPr/>
          <p:nvPr/>
        </p:nvSpPr>
        <p:spPr>
          <a:xfrm>
            <a:off x="3364871" y="4731209"/>
            <a:ext cx="1367836" cy="1079870"/>
          </a:xfrm>
          <a:prstGeom prst="bracketPair">
            <a:avLst/>
          </a:prstGeom>
          <a:solidFill>
            <a:srgbClr val="92D050"/>
          </a:solidFill>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 name="Table 20"/>
          <p:cNvGraphicFramePr>
            <a:graphicFrameLocks noGrp="1"/>
          </p:cNvGraphicFramePr>
          <p:nvPr>
            <p:extLst/>
          </p:nvPr>
        </p:nvGraphicFramePr>
        <p:xfrm>
          <a:off x="3698272" y="4871914"/>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WA1</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WA2</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2" name="TextBox 21"/>
          <p:cNvSpPr txBox="1"/>
          <p:nvPr/>
        </p:nvSpPr>
        <p:spPr>
          <a:xfrm>
            <a:off x="2013415" y="1645738"/>
            <a:ext cx="2159740"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8*WA1  +  5*WA2</a:t>
            </a:r>
          </a:p>
        </p:txBody>
      </p:sp>
      <p:cxnSp>
        <p:nvCxnSpPr>
          <p:cNvPr id="24" name="Straight Arrow Connector 23"/>
          <p:cNvCxnSpPr/>
          <p:nvPr/>
        </p:nvCxnSpPr>
        <p:spPr>
          <a:xfrm>
            <a:off x="4369795" y="1784205"/>
            <a:ext cx="1223853"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85553" y="1627835"/>
            <a:ext cx="93588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7" name="TextBox 26"/>
          <p:cNvSpPr txBox="1"/>
          <p:nvPr/>
        </p:nvSpPr>
        <p:spPr>
          <a:xfrm>
            <a:off x="2890363" y="5097396"/>
            <a:ext cx="287965"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433412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Calculation – How?</a:t>
            </a:r>
          </a:p>
        </p:txBody>
      </p:sp>
      <p:sp>
        <p:nvSpPr>
          <p:cNvPr id="5" name="Flowchart: Connector 4"/>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6" name="Flowchart: Connector 5"/>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7" name="Flowchart: Connector 6"/>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8" name="Flowchart: Connector 7"/>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cxnSp>
        <p:nvCxnSpPr>
          <p:cNvPr id="9" name="Straight Arrow Connector 8"/>
          <p:cNvCxnSpPr>
            <a:stCxn id="5" idx="6"/>
            <a:endCxn id="7"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7"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5"/>
            <a:endCxn id="8"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8"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069730207"/>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4" name="TextBox 13"/>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5" name="TextBox 14"/>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graphicFrame>
        <p:nvGraphicFramePr>
          <p:cNvPr id="20" name="Table 19"/>
          <p:cNvGraphicFramePr>
            <a:graphicFrameLocks noGrp="1"/>
          </p:cNvGraphicFramePr>
          <p:nvPr>
            <p:extLst/>
          </p:nvPr>
        </p:nvGraphicFramePr>
        <p:xfrm>
          <a:off x="4110725" y="4591673"/>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1" name="Double Bracket 20"/>
          <p:cNvSpPr/>
          <p:nvPr/>
        </p:nvSpPr>
        <p:spPr>
          <a:xfrm>
            <a:off x="3750768" y="4364887"/>
            <a:ext cx="2476992"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207791" y="4855635"/>
            <a:ext cx="48553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23" name="TextBox 22"/>
          <p:cNvSpPr txBox="1"/>
          <p:nvPr/>
        </p:nvSpPr>
        <p:spPr>
          <a:xfrm>
            <a:off x="3033556" y="4120277"/>
            <a:ext cx="485537" cy="30770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rPr>
              <a:t>?</a:t>
            </a:r>
          </a:p>
        </p:txBody>
      </p:sp>
      <p:sp>
        <p:nvSpPr>
          <p:cNvPr id="24" name="TextBox 23"/>
          <p:cNvSpPr txBox="1"/>
          <p:nvPr/>
        </p:nvSpPr>
        <p:spPr>
          <a:xfrm>
            <a:off x="6365008" y="4120277"/>
            <a:ext cx="485537" cy="30770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rPr>
              <a:t>?</a:t>
            </a:r>
          </a:p>
        </p:txBody>
      </p:sp>
      <p:sp>
        <p:nvSpPr>
          <p:cNvPr id="25" name="Arrow: Right 24"/>
          <p:cNvSpPr/>
          <p:nvPr/>
        </p:nvSpPr>
        <p:spPr bwMode="gray">
          <a:xfrm>
            <a:off x="6961483" y="2493112"/>
            <a:ext cx="552166" cy="359957"/>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Double Bracket 25"/>
          <p:cNvSpPr/>
          <p:nvPr/>
        </p:nvSpPr>
        <p:spPr>
          <a:xfrm>
            <a:off x="8073641" y="1831834"/>
            <a:ext cx="2476992"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9121223" y="2361804"/>
            <a:ext cx="1583809"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8" name="Double Bracket 27"/>
          <p:cNvSpPr/>
          <p:nvPr/>
        </p:nvSpPr>
        <p:spPr>
          <a:xfrm>
            <a:off x="1460073" y="4544866"/>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9" name="Table 28"/>
          <p:cNvGraphicFramePr>
            <a:graphicFrameLocks noGrp="1"/>
          </p:cNvGraphicFramePr>
          <p:nvPr>
            <p:extLst/>
          </p:nvPr>
        </p:nvGraphicFramePr>
        <p:xfrm>
          <a:off x="1990342" y="4684896"/>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30" name="TextBox 29"/>
          <p:cNvSpPr txBox="1"/>
          <p:nvPr/>
        </p:nvSpPr>
        <p:spPr>
          <a:xfrm>
            <a:off x="3720570" y="139246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31" name="TextBox 30"/>
          <p:cNvSpPr txBox="1"/>
          <p:nvPr/>
        </p:nvSpPr>
        <p:spPr>
          <a:xfrm>
            <a:off x="3608616" y="304182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spTree>
    <p:extLst>
      <p:ext uri="{BB962C8B-B14F-4D97-AF65-F5344CB8AC3E}">
        <p14:creationId xmlns:p14="http://schemas.microsoft.com/office/powerpoint/2010/main" val="144997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Calculation – How?</a:t>
            </a:r>
          </a:p>
        </p:txBody>
      </p:sp>
      <p:sp>
        <p:nvSpPr>
          <p:cNvPr id="5" name="Flowchart: Connector 4"/>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6" name="Flowchart: Connector 5"/>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7" name="Flowchart: Connector 6"/>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8" name="Flowchart: Connector 7"/>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cxnSp>
        <p:nvCxnSpPr>
          <p:cNvPr id="9" name="Straight Arrow Connector 8"/>
          <p:cNvCxnSpPr>
            <a:stCxn id="5" idx="6"/>
            <a:endCxn id="7"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7"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5"/>
            <a:endCxn id="8"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8"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4147779353"/>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4" name="TextBox 13"/>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5" name="TextBox 14"/>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graphicFrame>
        <p:nvGraphicFramePr>
          <p:cNvPr id="20" name="Table 19"/>
          <p:cNvGraphicFramePr>
            <a:graphicFrameLocks noGrp="1"/>
          </p:cNvGraphicFramePr>
          <p:nvPr/>
        </p:nvGraphicFramePr>
        <p:xfrm>
          <a:off x="4110725" y="4591673"/>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1" name="Double Bracket 20"/>
          <p:cNvSpPr/>
          <p:nvPr/>
        </p:nvSpPr>
        <p:spPr>
          <a:xfrm>
            <a:off x="3750768" y="4364887"/>
            <a:ext cx="2476992"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207791" y="4855635"/>
            <a:ext cx="48553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25" name="Arrow: Right 24"/>
          <p:cNvSpPr/>
          <p:nvPr/>
        </p:nvSpPr>
        <p:spPr bwMode="gray">
          <a:xfrm>
            <a:off x="6961483" y="2493112"/>
            <a:ext cx="552166" cy="359957"/>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Double Bracket 25"/>
          <p:cNvSpPr/>
          <p:nvPr/>
        </p:nvSpPr>
        <p:spPr>
          <a:xfrm>
            <a:off x="8073641" y="1831834"/>
            <a:ext cx="2919357"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p:cNvSpPr/>
          <p:nvPr/>
        </p:nvSpPr>
        <p:spPr>
          <a:xfrm>
            <a:off x="1396970" y="4498710"/>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9" name="Table 28"/>
          <p:cNvGraphicFramePr>
            <a:graphicFrameLocks noGrp="1"/>
          </p:cNvGraphicFramePr>
          <p:nvPr>
            <p:extLst/>
          </p:nvPr>
        </p:nvGraphicFramePr>
        <p:xfrm>
          <a:off x="1927238" y="4693862"/>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30" name="TextBox 29"/>
          <p:cNvSpPr txBox="1"/>
          <p:nvPr/>
        </p:nvSpPr>
        <p:spPr>
          <a:xfrm>
            <a:off x="2881994" y="4282203"/>
            <a:ext cx="485537" cy="30770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rPr>
              <a:t>T</a:t>
            </a:r>
          </a:p>
        </p:txBody>
      </p:sp>
      <p:graphicFrame>
        <p:nvGraphicFramePr>
          <p:cNvPr id="3" name="Table 2"/>
          <p:cNvGraphicFramePr>
            <a:graphicFrameLocks noGrp="1"/>
          </p:cNvGraphicFramePr>
          <p:nvPr>
            <p:extLst/>
          </p:nvPr>
        </p:nvGraphicFramePr>
        <p:xfrm>
          <a:off x="8500279" y="1998890"/>
          <a:ext cx="2519697" cy="1348538"/>
        </p:xfrm>
        <a:graphic>
          <a:graphicData uri="http://schemas.openxmlformats.org/drawingml/2006/table">
            <a:tbl>
              <a:tblPr firstRow="1" bandRow="1">
                <a:tableStyleId>{2D5ABB26-0587-4C30-8999-92F81FD0307C}</a:tableStyleId>
              </a:tblPr>
              <a:tblGrid>
                <a:gridCol w="2519697">
                  <a:extLst>
                    <a:ext uri="{9D8B030D-6E8A-4147-A177-3AD203B41FA5}">
                      <a16:colId xmlns:a16="http://schemas.microsoft.com/office/drawing/2014/main" val="2815370936"/>
                    </a:ext>
                  </a:extLst>
                </a:gridCol>
              </a:tblGrid>
              <a:tr h="662760">
                <a:tc>
                  <a:txBody>
                    <a:bodyPr/>
                    <a:lstStyle/>
                    <a:p>
                      <a:r>
                        <a:rPr kumimoji="0" lang="en-US" sz="18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8*WA1  +  5*WA2</a:t>
                      </a:r>
                      <a:endParaRPr lang="en-US" sz="2100" dirty="0"/>
                    </a:p>
                  </a:txBody>
                  <a:tcPr marL="91419" marR="91419" marT="45709" marB="45709"/>
                </a:tc>
                <a:extLst>
                  <a:ext uri="{0D108BD9-81ED-4DB2-BD59-A6C34878D82A}">
                    <a16:rowId xmlns:a16="http://schemas.microsoft.com/office/drawing/2014/main" val="3218942163"/>
                  </a:ext>
                </a:extLst>
              </a:tr>
              <a:tr h="685641">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8*WB1  +  5*WB2</a:t>
                      </a:r>
                      <a:endParaRPr kumimoji="0" lang="en-US" sz="2100" b="0" i="0" u="none" strike="noStrike" kern="1200" cap="none" spc="0" normalizeH="0" baseline="0" noProof="0" dirty="0">
                        <a:ln>
                          <a:noFill/>
                        </a:ln>
                        <a:solidFill>
                          <a:srgbClr val="000000"/>
                        </a:solidFill>
                        <a:effectLst/>
                        <a:uLnTx/>
                        <a:uFillTx/>
                        <a:latin typeface="+mn-lt"/>
                        <a:ea typeface="+mn-ea"/>
                        <a:cs typeface="+mn-cs"/>
                      </a:endParaRPr>
                    </a:p>
                    <a:p>
                      <a:endParaRPr lang="en-US" sz="2100" dirty="0"/>
                    </a:p>
                  </a:txBody>
                  <a:tcPr marL="91419" marR="91419" marT="45709" marB="45709"/>
                </a:tc>
                <a:extLst>
                  <a:ext uri="{0D108BD9-81ED-4DB2-BD59-A6C34878D82A}">
                    <a16:rowId xmlns:a16="http://schemas.microsoft.com/office/drawing/2014/main" val="3410900012"/>
                  </a:ext>
                </a:extLst>
              </a:tr>
            </a:tbl>
          </a:graphicData>
        </a:graphic>
      </p:graphicFrame>
      <p:sp>
        <p:nvSpPr>
          <p:cNvPr id="4" name="TextBox 3"/>
          <p:cNvSpPr txBox="1"/>
          <p:nvPr/>
        </p:nvSpPr>
        <p:spPr>
          <a:xfrm>
            <a:off x="8333885" y="3728205"/>
            <a:ext cx="3279314"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Don’t forget to apply the activation function</a:t>
            </a:r>
          </a:p>
        </p:txBody>
      </p:sp>
      <p:sp>
        <p:nvSpPr>
          <p:cNvPr id="31" name="TextBox 30"/>
          <p:cNvSpPr txBox="1"/>
          <p:nvPr/>
        </p:nvSpPr>
        <p:spPr>
          <a:xfrm>
            <a:off x="3689389" y="137324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32" name="TextBox 31"/>
          <p:cNvSpPr txBox="1"/>
          <p:nvPr/>
        </p:nvSpPr>
        <p:spPr>
          <a:xfrm>
            <a:off x="3608616" y="304182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spTree>
    <p:extLst>
      <p:ext uri="{BB962C8B-B14F-4D97-AF65-F5344CB8AC3E}">
        <p14:creationId xmlns:p14="http://schemas.microsoft.com/office/powerpoint/2010/main" val="1854549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Calculation – How?</a:t>
            </a:r>
          </a:p>
        </p:txBody>
      </p:sp>
      <p:sp>
        <p:nvSpPr>
          <p:cNvPr id="5" name="Flowchart: Connector 4"/>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6" name="Flowchart: Connector 5"/>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7" name="Flowchart: Connector 6"/>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8" name="Flowchart: Connector 7"/>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cxnSp>
        <p:nvCxnSpPr>
          <p:cNvPr id="9" name="Straight Arrow Connector 8"/>
          <p:cNvCxnSpPr>
            <a:stCxn id="5" idx="6"/>
            <a:endCxn id="7"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7"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5"/>
            <a:endCxn id="8"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8"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901122988"/>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4" name="TextBox 13"/>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5" name="TextBox 14"/>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graphicFrame>
        <p:nvGraphicFramePr>
          <p:cNvPr id="20" name="Table 19"/>
          <p:cNvGraphicFramePr>
            <a:graphicFrameLocks noGrp="1"/>
          </p:cNvGraphicFramePr>
          <p:nvPr/>
        </p:nvGraphicFramePr>
        <p:xfrm>
          <a:off x="4110725" y="4591673"/>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1" name="Double Bracket 20"/>
          <p:cNvSpPr/>
          <p:nvPr/>
        </p:nvSpPr>
        <p:spPr>
          <a:xfrm>
            <a:off x="3750768" y="4364887"/>
            <a:ext cx="2476992"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207791" y="4855635"/>
            <a:ext cx="48553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25" name="Arrow: Right 24"/>
          <p:cNvSpPr/>
          <p:nvPr/>
        </p:nvSpPr>
        <p:spPr bwMode="gray">
          <a:xfrm>
            <a:off x="6961483" y="2493112"/>
            <a:ext cx="552166" cy="359957"/>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6" name="Double Bracket 25"/>
          <p:cNvSpPr/>
          <p:nvPr/>
        </p:nvSpPr>
        <p:spPr>
          <a:xfrm>
            <a:off x="8073641" y="1831834"/>
            <a:ext cx="2919357"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p:cNvSpPr/>
          <p:nvPr/>
        </p:nvSpPr>
        <p:spPr>
          <a:xfrm>
            <a:off x="1396970" y="4498710"/>
            <a:ext cx="1367836" cy="1079870"/>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9" name="Table 28"/>
          <p:cNvGraphicFramePr>
            <a:graphicFrameLocks noGrp="1"/>
          </p:cNvGraphicFramePr>
          <p:nvPr/>
        </p:nvGraphicFramePr>
        <p:xfrm>
          <a:off x="1927238" y="4693862"/>
          <a:ext cx="2395047" cy="822916"/>
        </p:xfrm>
        <a:graphic>
          <a:graphicData uri="http://schemas.openxmlformats.org/drawingml/2006/table">
            <a:tbl>
              <a:tblPr firstRow="1" bandRow="1">
                <a:tableStyleId>{2D5ABB26-0587-4C30-8999-92F81FD0307C}</a:tableStyleId>
              </a:tblPr>
              <a:tblGrid>
                <a:gridCol w="798349">
                  <a:extLst>
                    <a:ext uri="{9D8B030D-6E8A-4147-A177-3AD203B41FA5}">
                      <a16:colId xmlns:a16="http://schemas.microsoft.com/office/drawing/2014/main" val="1191395133"/>
                    </a:ext>
                  </a:extLst>
                </a:gridCol>
                <a:gridCol w="798349">
                  <a:extLst>
                    <a:ext uri="{9D8B030D-6E8A-4147-A177-3AD203B41FA5}">
                      <a16:colId xmlns:a16="http://schemas.microsoft.com/office/drawing/2014/main" val="3789610679"/>
                    </a:ext>
                  </a:extLst>
                </a:gridCol>
                <a:gridCol w="798349">
                  <a:extLst>
                    <a:ext uri="{9D8B030D-6E8A-4147-A177-3AD203B41FA5}">
                      <a16:colId xmlns:a16="http://schemas.microsoft.com/office/drawing/2014/main" val="923939106"/>
                    </a:ext>
                  </a:extLst>
                </a:gridCol>
              </a:tblGrid>
              <a:tr h="411385">
                <a:tc>
                  <a:txBody>
                    <a:bodyPr/>
                    <a:lstStyle/>
                    <a:p>
                      <a:r>
                        <a:rPr lang="en-US" sz="2100" dirty="0"/>
                        <a:t>8</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471494806"/>
                  </a:ext>
                </a:extLst>
              </a:tr>
              <a:tr h="411385">
                <a:tc>
                  <a:txBody>
                    <a:bodyPr/>
                    <a:lstStyle/>
                    <a:p>
                      <a:r>
                        <a:rPr lang="en-US" sz="2100" dirty="0"/>
                        <a:t>5</a:t>
                      </a:r>
                    </a:p>
                  </a:txBody>
                  <a:tcPr marL="91419" marR="91419" marT="45709" marB="45709"/>
                </a:tc>
                <a:tc>
                  <a:txBody>
                    <a:bodyPr/>
                    <a:lstStyle/>
                    <a:p>
                      <a:endParaRPr lang="en-US" sz="2100" dirty="0"/>
                    </a:p>
                  </a:txBody>
                  <a:tcPr marL="91419" marR="91419" marT="45709" marB="45709"/>
                </a:tc>
                <a:tc>
                  <a:txBody>
                    <a:bodyPr/>
                    <a:lstStyle/>
                    <a:p>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30" name="TextBox 29"/>
          <p:cNvSpPr txBox="1"/>
          <p:nvPr/>
        </p:nvSpPr>
        <p:spPr>
          <a:xfrm>
            <a:off x="2881994" y="4282203"/>
            <a:ext cx="485537" cy="30770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000" kern="0" dirty="0">
                <a:ea typeface="Arial Unicode MS" pitchFamily="34" charset="-128"/>
                <a:cs typeface="Arial Unicode MS" pitchFamily="34" charset="-128"/>
              </a:rPr>
              <a:t>T</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8500279" y="1998890"/>
              <a:ext cx="2519697" cy="1348538"/>
            </p:xfrm>
            <a:graphic>
              <a:graphicData uri="http://schemas.openxmlformats.org/drawingml/2006/table">
                <a:tbl>
                  <a:tblPr firstRow="1" bandRow="1">
                    <a:tableStyleId>{2D5ABB26-0587-4C30-8999-92F81FD0307C}</a:tableStyleId>
                  </a:tblPr>
                  <a:tblGrid>
                    <a:gridCol w="2519697">
                      <a:extLst>
                        <a:ext uri="{9D8B030D-6E8A-4147-A177-3AD203B41FA5}">
                          <a16:colId xmlns:a16="http://schemas.microsoft.com/office/drawing/2014/main" val="2815370936"/>
                        </a:ext>
                      </a:extLst>
                    </a:gridCol>
                  </a:tblGrid>
                  <a:tr h="662760">
                    <a:tc>
                      <a:txBody>
                        <a:bodyPr/>
                        <a:lstStyle/>
                        <a:p>
                          <a14:m>
                            <m:oMath xmlns:m="http://schemas.openxmlformats.org/officeDocument/2006/math">
                              <m:r>
                                <a:rPr lang="en-US" sz="1800" i="1" kern="0" smtClean="0">
                                  <a:latin typeface="Cambria Math" panose="02040503050406030204" pitchFamily="18" charset="0"/>
                                </a:rPr>
                                <m:t>𝜃</m:t>
                              </m:r>
                            </m:oMath>
                          </a14:m>
                          <a:r>
                            <a:rPr kumimoji="0" lang="en-US" sz="18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(8*WA1  +  5*WA2)</a:t>
                          </a:r>
                          <a:endParaRPr lang="en-US" sz="2100" dirty="0"/>
                        </a:p>
                      </a:txBody>
                      <a:tcPr marL="91419" marR="91419" marT="45709" marB="45709"/>
                    </a:tc>
                    <a:extLst>
                      <a:ext uri="{0D108BD9-81ED-4DB2-BD59-A6C34878D82A}">
                        <a16:rowId xmlns:a16="http://schemas.microsoft.com/office/drawing/2014/main" val="3218942163"/>
                      </a:ext>
                    </a:extLst>
                  </a:tr>
                  <a:tr h="685641">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i="1" kern="0" smtClean="0">
                                  <a:latin typeface="Cambria Math" panose="02040503050406030204" pitchFamily="18" charset="0"/>
                                </a:rPr>
                                <m:t>𝜃</m:t>
                              </m:r>
                            </m:oMath>
                          </a14:m>
                          <a:r>
                            <a:rPr kumimoji="0" lang="en-US" sz="18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(8*WB1  +  5*WB2)</a:t>
                          </a:r>
                          <a:endParaRPr kumimoji="0" lang="en-US" sz="2100" b="0" i="0" u="none" strike="noStrike" kern="1200" cap="none" spc="0" normalizeH="0" baseline="0" noProof="0" dirty="0">
                            <a:ln>
                              <a:noFill/>
                            </a:ln>
                            <a:solidFill>
                              <a:srgbClr val="000000"/>
                            </a:solidFill>
                            <a:effectLst/>
                            <a:uLnTx/>
                            <a:uFillTx/>
                            <a:latin typeface="+mn-lt"/>
                            <a:ea typeface="+mn-ea"/>
                            <a:cs typeface="+mn-cs"/>
                          </a:endParaRPr>
                        </a:p>
                        <a:p>
                          <a:endParaRPr lang="en-US" sz="2100" dirty="0"/>
                        </a:p>
                      </a:txBody>
                      <a:tcPr marL="91419" marR="91419" marT="45709" marB="45709"/>
                    </a:tc>
                    <a:extLst>
                      <a:ext uri="{0D108BD9-81ED-4DB2-BD59-A6C34878D82A}">
                        <a16:rowId xmlns:a16="http://schemas.microsoft.com/office/drawing/2014/main" val="3410900012"/>
                      </a:ext>
                    </a:extLst>
                  </a:tr>
                </a:tbl>
              </a:graphicData>
            </a:graphic>
          </p:graphicFrame>
        </mc:Choice>
        <mc:Fallback xmlns="">
          <p:graphicFrame>
            <p:nvGraphicFramePr>
              <p:cNvPr id="3" name="Table 2"/>
              <p:cNvGraphicFramePr>
                <a:graphicFrameLocks noGrp="1"/>
              </p:cNvGraphicFramePr>
              <p:nvPr>
                <p:extLst/>
              </p:nvPr>
            </p:nvGraphicFramePr>
            <p:xfrm>
              <a:off x="8500279" y="1998890"/>
              <a:ext cx="2519697" cy="1348538"/>
            </p:xfrm>
            <a:graphic>
              <a:graphicData uri="http://schemas.openxmlformats.org/drawingml/2006/table">
                <a:tbl>
                  <a:tblPr firstRow="1" bandRow="1">
                    <a:tableStyleId>{2D5ABB26-0587-4C30-8999-92F81FD0307C}</a:tableStyleId>
                  </a:tblPr>
                  <a:tblGrid>
                    <a:gridCol w="2519697">
                      <a:extLst>
                        <a:ext uri="{9D8B030D-6E8A-4147-A177-3AD203B41FA5}">
                          <a16:colId xmlns:a16="http://schemas.microsoft.com/office/drawing/2014/main" val="2815370936"/>
                        </a:ext>
                      </a:extLst>
                    </a:gridCol>
                  </a:tblGrid>
                  <a:tr h="662760">
                    <a:tc>
                      <a:txBody>
                        <a:bodyPr/>
                        <a:lstStyle/>
                        <a:p>
                          <a:endParaRPr lang="en-US"/>
                        </a:p>
                      </a:txBody>
                      <a:tcPr marL="91419" marR="91419" marT="45709" marB="45709">
                        <a:blipFill>
                          <a:blip r:embed="rId3"/>
                          <a:stretch>
                            <a:fillRect t="-3774" r="503" b="-101887"/>
                          </a:stretch>
                        </a:blipFill>
                      </a:tcPr>
                    </a:tc>
                    <a:extLst>
                      <a:ext uri="{0D108BD9-81ED-4DB2-BD59-A6C34878D82A}">
                        <a16:rowId xmlns:a16="http://schemas.microsoft.com/office/drawing/2014/main" val="3218942163"/>
                      </a:ext>
                    </a:extLst>
                  </a:tr>
                  <a:tr h="685778">
                    <a:tc>
                      <a:txBody>
                        <a:bodyPr/>
                        <a:lstStyle/>
                        <a:p>
                          <a:endParaRPr lang="en-US"/>
                        </a:p>
                      </a:txBody>
                      <a:tcPr marL="91419" marR="91419" marT="45709" marB="45709">
                        <a:blipFill>
                          <a:blip r:embed="rId3"/>
                          <a:stretch>
                            <a:fillRect t="-101852" r="503"/>
                          </a:stretch>
                        </a:blipFill>
                      </a:tcPr>
                    </a:tc>
                    <a:extLst>
                      <a:ext uri="{0D108BD9-81ED-4DB2-BD59-A6C34878D82A}">
                        <a16:rowId xmlns:a16="http://schemas.microsoft.com/office/drawing/2014/main" val="3410900012"/>
                      </a:ext>
                    </a:extLst>
                  </a:tr>
                </a:tbl>
              </a:graphicData>
            </a:graphic>
          </p:graphicFrame>
        </mc:Fallback>
      </mc:AlternateContent>
      <p:sp>
        <p:nvSpPr>
          <p:cNvPr id="24" name="TextBox 23"/>
          <p:cNvSpPr txBox="1"/>
          <p:nvPr/>
        </p:nvSpPr>
        <p:spPr>
          <a:xfrm>
            <a:off x="3694087" y="1379382"/>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27" name="TextBox 26"/>
          <p:cNvSpPr txBox="1"/>
          <p:nvPr/>
        </p:nvSpPr>
        <p:spPr>
          <a:xfrm>
            <a:off x="3608616" y="304182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spTree>
    <p:extLst>
      <p:ext uri="{BB962C8B-B14F-4D97-AF65-F5344CB8AC3E}">
        <p14:creationId xmlns:p14="http://schemas.microsoft.com/office/powerpoint/2010/main" val="215290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Calculation – How?</a:t>
            </a:r>
          </a:p>
        </p:txBody>
      </p:sp>
      <p:sp>
        <p:nvSpPr>
          <p:cNvPr id="4" name="Flowchart: Connector 3"/>
          <p:cNvSpPr/>
          <p:nvPr/>
        </p:nvSpPr>
        <p:spPr bwMode="gray">
          <a:xfrm>
            <a:off x="3608616" y="1763608"/>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608616" y="3347417"/>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765763" y="1763608"/>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765763" y="3347417"/>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546269" y="2483521"/>
            <a:ext cx="457094" cy="457094"/>
          </a:xfrm>
          <a:prstGeom prst="flowChartConnector">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057131" y="1992155"/>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065711" y="1992155"/>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3991446" y="2153762"/>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065711" y="3575964"/>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222858" y="1992155"/>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222858" y="2873676"/>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882" y="141324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6" name="TextBox 15"/>
          <p:cNvSpPr txBox="1"/>
          <p:nvPr/>
        </p:nvSpPr>
        <p:spPr>
          <a:xfrm>
            <a:off x="3608616" y="304182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17" name="Table 16"/>
          <p:cNvGraphicFramePr>
            <a:graphicFrameLocks noGrp="1"/>
          </p:cNvGraphicFramePr>
          <p:nvPr>
            <p:extLst>
              <p:ext uri="{D42A27DB-BD31-4B8C-83A1-F6EECF244321}">
                <p14:modId xmlns:p14="http://schemas.microsoft.com/office/powerpoint/2010/main" val="3907242801"/>
              </p:ext>
            </p:extLst>
          </p:nvPr>
        </p:nvGraphicFramePr>
        <p:xfrm>
          <a:off x="614617" y="1763608"/>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8" name="TextBox 17"/>
          <p:cNvSpPr txBox="1"/>
          <p:nvPr/>
        </p:nvSpPr>
        <p:spPr>
          <a:xfrm>
            <a:off x="946521" y="134244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9" name="TextBox 18"/>
          <p:cNvSpPr txBox="1"/>
          <p:nvPr/>
        </p:nvSpPr>
        <p:spPr>
          <a:xfrm>
            <a:off x="1882408" y="133868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20" name="Arrow: Right 19"/>
          <p:cNvSpPr/>
          <p:nvPr/>
        </p:nvSpPr>
        <p:spPr bwMode="gray">
          <a:xfrm>
            <a:off x="8185336" y="2550460"/>
            <a:ext cx="431948" cy="323215"/>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Double Bracket 20"/>
          <p:cNvSpPr/>
          <p:nvPr/>
        </p:nvSpPr>
        <p:spPr>
          <a:xfrm>
            <a:off x="8997016" y="2010638"/>
            <a:ext cx="1439827"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9610937" y="2573600"/>
            <a:ext cx="71991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635119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Calculation – How?</a:t>
            </a:r>
          </a:p>
        </p:txBody>
      </p:sp>
      <p:sp>
        <p:nvSpPr>
          <p:cNvPr id="4" name="Flowchart: Connector 3"/>
          <p:cNvSpPr/>
          <p:nvPr/>
        </p:nvSpPr>
        <p:spPr bwMode="gray">
          <a:xfrm>
            <a:off x="3608616" y="1763608"/>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608616" y="3347417"/>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765763" y="1763608"/>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765763" y="3347417"/>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546269" y="2483521"/>
            <a:ext cx="457094" cy="457094"/>
          </a:xfrm>
          <a:prstGeom prst="flowChartConnector">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057131" y="1992155"/>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065711" y="1992155"/>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3991446" y="2153762"/>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065711" y="3575964"/>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222858" y="1992155"/>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222858" y="2873676"/>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882" y="1413243"/>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6" name="TextBox 15"/>
          <p:cNvSpPr txBox="1"/>
          <p:nvPr/>
        </p:nvSpPr>
        <p:spPr>
          <a:xfrm>
            <a:off x="3608616" y="3041827"/>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17" name="Table 16"/>
          <p:cNvGraphicFramePr>
            <a:graphicFrameLocks noGrp="1"/>
          </p:cNvGraphicFramePr>
          <p:nvPr>
            <p:extLst>
              <p:ext uri="{D42A27DB-BD31-4B8C-83A1-F6EECF244321}">
                <p14:modId xmlns:p14="http://schemas.microsoft.com/office/powerpoint/2010/main" val="4145062959"/>
              </p:ext>
            </p:extLst>
          </p:nvPr>
        </p:nvGraphicFramePr>
        <p:xfrm>
          <a:off x="614617" y="1763608"/>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8" name="TextBox 17"/>
          <p:cNvSpPr txBox="1"/>
          <p:nvPr/>
        </p:nvSpPr>
        <p:spPr>
          <a:xfrm>
            <a:off x="946521" y="1342445"/>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9" name="TextBox 18"/>
          <p:cNvSpPr txBox="1"/>
          <p:nvPr/>
        </p:nvSpPr>
        <p:spPr>
          <a:xfrm>
            <a:off x="1882408" y="133868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20" name="Arrow: Right 19"/>
          <p:cNvSpPr/>
          <p:nvPr/>
        </p:nvSpPr>
        <p:spPr bwMode="gray">
          <a:xfrm>
            <a:off x="8185336" y="2550460"/>
            <a:ext cx="431948" cy="323215"/>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1" name="Double Bracket 20"/>
          <p:cNvSpPr/>
          <p:nvPr/>
        </p:nvSpPr>
        <p:spPr>
          <a:xfrm>
            <a:off x="8656938" y="2010638"/>
            <a:ext cx="3343939" cy="1439827"/>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9118427" y="2569034"/>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WYa</a:t>
            </a:r>
            <a:r>
              <a:rPr lang="en-US" sz="1800" kern="0" dirty="0">
                <a:ea typeface="Arial Unicode MS" pitchFamily="34" charset="-128"/>
                <a:cs typeface="Arial Unicode MS" pitchFamily="34" charset="-128"/>
              </a:rPr>
              <a:t> * </a:t>
            </a:r>
          </a:p>
        </p:txBody>
      </p:sp>
      <p:sp>
        <p:nvSpPr>
          <p:cNvPr id="24" name="Flowchart: Connector 23"/>
          <p:cNvSpPr/>
          <p:nvPr/>
        </p:nvSpPr>
        <p:spPr bwMode="gray">
          <a:xfrm>
            <a:off x="9770442" y="2501115"/>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25" name="TextBox 24"/>
          <p:cNvSpPr txBox="1"/>
          <p:nvPr/>
        </p:nvSpPr>
        <p:spPr>
          <a:xfrm>
            <a:off x="10331643" y="2606809"/>
            <a:ext cx="241577"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 </a:t>
            </a:r>
          </a:p>
        </p:txBody>
      </p:sp>
      <p:sp>
        <p:nvSpPr>
          <p:cNvPr id="26" name="TextBox 25"/>
          <p:cNvSpPr txBox="1"/>
          <p:nvPr/>
        </p:nvSpPr>
        <p:spPr>
          <a:xfrm>
            <a:off x="10634423" y="2605436"/>
            <a:ext cx="880561" cy="2846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WYb</a:t>
            </a:r>
            <a:r>
              <a:rPr lang="en-US" sz="1800" kern="0" dirty="0">
                <a:ea typeface="Arial Unicode MS" pitchFamily="34" charset="-128"/>
                <a:cs typeface="Arial Unicode MS" pitchFamily="34" charset="-128"/>
              </a:rPr>
              <a:t> * </a:t>
            </a:r>
          </a:p>
        </p:txBody>
      </p:sp>
      <p:sp>
        <p:nvSpPr>
          <p:cNvPr id="27" name="Flowchart: Connector 26"/>
          <p:cNvSpPr/>
          <p:nvPr/>
        </p:nvSpPr>
        <p:spPr bwMode="gray">
          <a:xfrm>
            <a:off x="11286438" y="2537516"/>
            <a:ext cx="442822"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mc:AlternateContent xmlns:mc="http://schemas.openxmlformats.org/markup-compatibility/2006" xmlns:a14="http://schemas.microsoft.com/office/drawing/2010/main">
        <mc:Choice Requires="a14">
          <p:sp>
            <p:nvSpPr>
              <p:cNvPr id="28" name="TextBox 27"/>
              <p:cNvSpPr txBox="1"/>
              <p:nvPr/>
            </p:nvSpPr>
            <p:spPr>
              <a:xfrm>
                <a:off x="8797679" y="257676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i="1" kern="0">
                        <a:latin typeface="Cambria Math" panose="02040503050406030204" pitchFamily="18" charset="0"/>
                      </a:rPr>
                      <m:t>𝜃</m:t>
                    </m:r>
                  </m:oMath>
                </a14:m>
                <a:r>
                  <a:rPr lang="en-US" sz="1800" kern="0" dirty="0">
                    <a:ea typeface="Arial Unicode MS" pitchFamily="34" charset="-128"/>
                    <a:cs typeface="Arial Unicode MS" pitchFamily="34" charset="-128"/>
                  </a:rPr>
                  <a:t>(</a:t>
                </a:r>
              </a:p>
            </p:txBody>
          </p:sp>
        </mc:Choice>
        <mc:Fallback xmlns="">
          <p:sp>
            <p:nvSpPr>
              <p:cNvPr id="28" name="TextBox 27"/>
              <p:cNvSpPr txBox="1">
                <a:spLocks noRot="1" noChangeAspect="1" noMove="1" noResize="1" noEditPoints="1" noAdjustHandles="1" noChangeArrowheads="1" noChangeShapeType="1" noTextEdit="1"/>
              </p:cNvSpPr>
              <p:nvPr/>
            </p:nvSpPr>
            <p:spPr>
              <a:xfrm>
                <a:off x="8797679" y="2576762"/>
                <a:ext cx="261558" cy="276935"/>
              </a:xfrm>
              <a:prstGeom prst="rect">
                <a:avLst/>
              </a:prstGeom>
              <a:blipFill>
                <a:blip r:embed="rId3"/>
                <a:stretch>
                  <a:fillRect l="-28571" t="-21739" r="-33333" b="-47826"/>
                </a:stretch>
              </a:blipFill>
            </p:spPr>
            <p:txBody>
              <a:bodyPr/>
              <a:lstStyle/>
              <a:p>
                <a:r>
                  <a:rPr lang="en-US">
                    <a:noFill/>
                  </a:rPr>
                  <a:t> </a:t>
                </a:r>
              </a:p>
            </p:txBody>
          </p:sp>
        </mc:Fallback>
      </mc:AlternateContent>
      <p:sp>
        <p:nvSpPr>
          <p:cNvPr id="29" name="TextBox 28"/>
          <p:cNvSpPr txBox="1"/>
          <p:nvPr/>
        </p:nvSpPr>
        <p:spPr>
          <a:xfrm>
            <a:off x="11768914" y="2623637"/>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546258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3275655926"/>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3182816032"/>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82317" y="1341069"/>
            <a:ext cx="219554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sp>
        <p:nvSpPr>
          <p:cNvPr id="31" name="TextBox 30"/>
          <p:cNvSpPr txBox="1"/>
          <p:nvPr/>
        </p:nvSpPr>
        <p:spPr>
          <a:xfrm>
            <a:off x="9409189" y="4502744"/>
            <a:ext cx="2028989"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799" kern="0" dirty="0">
                <a:ea typeface="Arial Unicode MS" pitchFamily="34" charset="-128"/>
                <a:cs typeface="Arial Unicode MS" pitchFamily="34" charset="-128"/>
              </a:rPr>
              <a:t>Why ?</a:t>
            </a:r>
          </a:p>
        </p:txBody>
      </p:sp>
      <p:cxnSp>
        <p:nvCxnSpPr>
          <p:cNvPr id="33" name="Connector: Curved 32"/>
          <p:cNvCxnSpPr>
            <a:stCxn id="24" idx="3"/>
          </p:cNvCxnSpPr>
          <p:nvPr/>
        </p:nvCxnSpPr>
        <p:spPr>
          <a:xfrm>
            <a:off x="10120638" y="2428875"/>
            <a:ext cx="296429" cy="193601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921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146162527"/>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1180686738"/>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43137" y="1333609"/>
            <a:ext cx="227390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sp>
        <p:nvSpPr>
          <p:cNvPr id="3" name="TextBox 2"/>
          <p:cNvSpPr txBox="1"/>
          <p:nvPr/>
        </p:nvSpPr>
        <p:spPr>
          <a:xfrm>
            <a:off x="2361061" y="4580862"/>
            <a:ext cx="69041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influences the change in error function </a:t>
            </a:r>
            <a:r>
              <a:rPr lang="en-US" sz="1800" i="1" kern="0" dirty="0">
                <a:ea typeface="Arial Unicode MS" pitchFamily="34" charset="-128"/>
                <a:cs typeface="Arial Unicode MS" pitchFamily="34" charset="-128"/>
              </a:rPr>
              <a:t>erf</a:t>
            </a:r>
            <a:r>
              <a:rPr lang="en-US" sz="18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040169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4246360844"/>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3306898642"/>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43137" y="1363930"/>
            <a:ext cx="227390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sp>
        <p:nvSpPr>
          <p:cNvPr id="3" name="TextBox 2"/>
          <p:cNvSpPr txBox="1"/>
          <p:nvPr/>
        </p:nvSpPr>
        <p:spPr>
          <a:xfrm>
            <a:off x="3145943" y="4397623"/>
            <a:ext cx="69041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influences the change in error function E() ?</a:t>
            </a:r>
          </a:p>
        </p:txBody>
      </p:sp>
      <p:graphicFrame>
        <p:nvGraphicFramePr>
          <p:cNvPr id="26" name="Table 25"/>
          <p:cNvGraphicFramePr>
            <a:graphicFrameLocks noGrp="1"/>
          </p:cNvGraphicFramePr>
          <p:nvPr>
            <p:extLst/>
          </p:nvPr>
        </p:nvGraphicFramePr>
        <p:xfrm>
          <a:off x="5233692" y="5184250"/>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tc>
                <a:tc>
                  <a:txBody>
                    <a:bodyPr/>
                    <a:lstStyle/>
                    <a:p>
                      <a:r>
                        <a:rPr lang="en-US" sz="2100" dirty="0"/>
                        <a:t>WB1</a:t>
                      </a:r>
                    </a:p>
                  </a:txBody>
                  <a:tcPr marL="91419" marR="91419" marT="45709" marB="45709"/>
                </a:tc>
                <a:tc>
                  <a:txBody>
                    <a:bodyPr/>
                    <a:lstStyle/>
                    <a:p>
                      <a:r>
                        <a:rPr lang="en-US" sz="2100" dirty="0" err="1"/>
                        <a:t>WYa</a:t>
                      </a:r>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r>
                        <a:rPr lang="en-US" sz="2100" dirty="0" err="1"/>
                        <a:t>WYb</a:t>
                      </a:r>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7" name="Double Bracket 26"/>
          <p:cNvSpPr/>
          <p:nvPr/>
        </p:nvSpPr>
        <p:spPr>
          <a:xfrm>
            <a:off x="4873735" y="4957464"/>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194298" y="5354288"/>
                <a:ext cx="237959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a:t>
                </a:r>
                <a:r>
                  <a:rPr lang="en-US" sz="1800" i="1" kern="0" dirty="0">
                    <a:ea typeface="Arial Unicode MS" pitchFamily="34" charset="-128"/>
                    <a:cs typeface="Arial Unicode MS" pitchFamily="34" charset="-128"/>
                  </a:rPr>
                  <a:t>erf</a:t>
                </a:r>
                <a:r>
                  <a:rPr lang="en-US" sz="1800" kern="0" dirty="0">
                    <a:ea typeface="Arial Unicode MS" pitchFamily="34" charset="-128"/>
                    <a:cs typeface="Arial Unicode MS" pitchFamily="34" charset="-128"/>
                  </a:rPr>
                  <a:t>() = </a:t>
                </a:r>
                <a14:m>
                  <m:oMath xmlns:m="http://schemas.openxmlformats.org/officeDocument/2006/math">
                    <m:r>
                      <a:rPr lang="en-US" sz="1800" kern="0" dirty="0">
                        <a:latin typeface="Cambria Math" panose="02040503050406030204" pitchFamily="18" charset="0"/>
                      </a:rPr>
                      <m:t>𝜕</m:t>
                    </m:r>
                    <m:r>
                      <a:rPr lang="en-US" sz="1800" kern="0" dirty="0">
                        <a:latin typeface="Cambria Math" panose="02040503050406030204" pitchFamily="18" charset="0"/>
                      </a:rPr>
                      <m:t> </m:t>
                    </m:r>
                    <m:r>
                      <a:rPr lang="en-US" sz="1800" i="1" kern="0" dirty="0">
                        <a:latin typeface="Cambria Math" panose="02040503050406030204" pitchFamily="18" charset="0"/>
                      </a:rPr>
                      <m:t>𝑒𝑟𝑓</m:t>
                    </m:r>
                  </m:oMath>
                </a14:m>
                <a:endParaRPr lang="en-US" sz="1800" i="1" kern="0" dirty="0">
                  <a:ea typeface="Arial Unicode MS" pitchFamily="34" charset="-128"/>
                  <a:cs typeface="Arial Unicode MS" pitchFamily="34" charset="-128"/>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94298" y="5354288"/>
                <a:ext cx="2379592" cy="276935"/>
              </a:xfrm>
              <a:prstGeom prst="rect">
                <a:avLst/>
              </a:prstGeom>
              <a:blipFill>
                <a:blip r:embed="rId3"/>
                <a:stretch>
                  <a:fillRect l="-5820" t="-27273" r="-1587" b="-54545"/>
                </a:stretch>
              </a:blipFill>
            </p:spPr>
            <p:txBody>
              <a:bodyPr/>
              <a:lstStyle/>
              <a:p>
                <a:r>
                  <a:rPr lang="en-US">
                    <a:noFill/>
                  </a:rPr>
                  <a:t> </a:t>
                </a:r>
              </a:p>
            </p:txBody>
          </p:sp>
        </mc:Fallback>
      </mc:AlternateContent>
      <p:sp>
        <p:nvSpPr>
          <p:cNvPr id="29" name="TextBox 28"/>
          <p:cNvSpPr txBox="1"/>
          <p:nvPr/>
        </p:nvSpPr>
        <p:spPr>
          <a:xfrm>
            <a:off x="2587955" y="5202735"/>
            <a:ext cx="78802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30" name="TextBox 29"/>
          <p:cNvSpPr txBox="1"/>
          <p:nvPr/>
        </p:nvSpPr>
        <p:spPr>
          <a:xfrm>
            <a:off x="2851117" y="5324101"/>
            <a:ext cx="205052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a:t>
            </a:r>
            <a:r>
              <a:rPr lang="en-US" sz="1800" kern="0" dirty="0" err="1">
                <a:ea typeface="Arial Unicode MS" pitchFamily="34" charset="-128"/>
                <a:cs typeface="Arial Unicode MS" pitchFamily="34" charset="-128"/>
              </a:rPr>
              <a:t>eeights</a:t>
            </a:r>
            <a:endParaRPr lang="en-US" sz="1800" kern="0" dirty="0">
              <a:ea typeface="Arial Unicode MS" pitchFamily="34" charset="-128"/>
              <a:cs typeface="Arial Unicode MS" pitchFamily="34" charset="-128"/>
            </a:endParaRPr>
          </a:p>
        </p:txBody>
      </p:sp>
      <p:sp>
        <p:nvSpPr>
          <p:cNvPr id="31" name="Arrow: Right 30"/>
          <p:cNvSpPr/>
          <p:nvPr/>
        </p:nvSpPr>
        <p:spPr bwMode="gray">
          <a:xfrm>
            <a:off x="9121223" y="5354288"/>
            <a:ext cx="359957" cy="276935"/>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2" name="TextBox 31"/>
          <p:cNvSpPr txBox="1"/>
          <p:nvPr/>
        </p:nvSpPr>
        <p:spPr>
          <a:xfrm>
            <a:off x="9728301" y="5299926"/>
            <a:ext cx="227257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How to calculate?</a:t>
            </a:r>
          </a:p>
        </p:txBody>
      </p:sp>
    </p:spTree>
    <p:extLst>
      <p:ext uri="{BB962C8B-B14F-4D97-AF65-F5344CB8AC3E}">
        <p14:creationId xmlns:p14="http://schemas.microsoft.com/office/powerpoint/2010/main" val="469540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284554351"/>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3345792332"/>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43137" y="1392952"/>
            <a:ext cx="227390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sp>
        <p:nvSpPr>
          <p:cNvPr id="3" name="TextBox 2"/>
          <p:cNvSpPr txBox="1"/>
          <p:nvPr/>
        </p:nvSpPr>
        <p:spPr>
          <a:xfrm>
            <a:off x="3145943" y="4397623"/>
            <a:ext cx="690414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What influences the change in error function E() ?</a:t>
            </a:r>
          </a:p>
        </p:txBody>
      </p:sp>
      <p:graphicFrame>
        <p:nvGraphicFramePr>
          <p:cNvPr id="26" name="Table 25"/>
          <p:cNvGraphicFramePr>
            <a:graphicFrameLocks noGrp="1"/>
          </p:cNvGraphicFramePr>
          <p:nvPr>
            <p:extLst/>
          </p:nvPr>
        </p:nvGraphicFramePr>
        <p:xfrm>
          <a:off x="5233692" y="5184250"/>
          <a:ext cx="3402924" cy="893946"/>
        </p:xfrm>
        <a:graphic>
          <a:graphicData uri="http://schemas.openxmlformats.org/drawingml/2006/table">
            <a:tbl>
              <a:tblPr firstRow="1" bandRow="1">
                <a:tableStyleId>{2D5ABB26-0587-4C30-8999-92F81FD0307C}</a:tableStyleId>
              </a:tblPr>
              <a:tblGrid>
                <a:gridCol w="1134308">
                  <a:extLst>
                    <a:ext uri="{9D8B030D-6E8A-4147-A177-3AD203B41FA5}">
                      <a16:colId xmlns:a16="http://schemas.microsoft.com/office/drawing/2014/main" val="1191395133"/>
                    </a:ext>
                  </a:extLst>
                </a:gridCol>
                <a:gridCol w="1134308">
                  <a:extLst>
                    <a:ext uri="{9D8B030D-6E8A-4147-A177-3AD203B41FA5}">
                      <a16:colId xmlns:a16="http://schemas.microsoft.com/office/drawing/2014/main" val="3789610679"/>
                    </a:ext>
                  </a:extLst>
                </a:gridCol>
                <a:gridCol w="1134308">
                  <a:extLst>
                    <a:ext uri="{9D8B030D-6E8A-4147-A177-3AD203B41FA5}">
                      <a16:colId xmlns:a16="http://schemas.microsoft.com/office/drawing/2014/main" val="923939106"/>
                    </a:ext>
                  </a:extLst>
                </a:gridCol>
              </a:tblGrid>
              <a:tr h="446973">
                <a:tc>
                  <a:txBody>
                    <a:bodyPr/>
                    <a:lstStyle/>
                    <a:p>
                      <a:r>
                        <a:rPr lang="en-US" sz="2100" dirty="0"/>
                        <a:t>WA1</a:t>
                      </a:r>
                    </a:p>
                  </a:txBody>
                  <a:tcPr marL="91419" marR="91419" marT="45709" marB="45709">
                    <a:solidFill>
                      <a:srgbClr val="92D050"/>
                    </a:solidFill>
                  </a:tcPr>
                </a:tc>
                <a:tc>
                  <a:txBody>
                    <a:bodyPr/>
                    <a:lstStyle/>
                    <a:p>
                      <a:r>
                        <a:rPr lang="en-US" sz="2100" dirty="0"/>
                        <a:t>WB1</a:t>
                      </a:r>
                    </a:p>
                  </a:txBody>
                  <a:tcPr marL="91419" marR="91419" marT="45709" marB="45709"/>
                </a:tc>
                <a:tc>
                  <a:txBody>
                    <a:bodyPr/>
                    <a:lstStyle/>
                    <a:p>
                      <a:r>
                        <a:rPr lang="en-US" sz="2100" dirty="0" err="1"/>
                        <a:t>WYa</a:t>
                      </a:r>
                      <a:endParaRPr lang="en-US" sz="2100" dirty="0"/>
                    </a:p>
                  </a:txBody>
                  <a:tcPr marL="91419" marR="91419" marT="45709" marB="45709"/>
                </a:tc>
                <a:extLst>
                  <a:ext uri="{0D108BD9-81ED-4DB2-BD59-A6C34878D82A}">
                    <a16:rowId xmlns:a16="http://schemas.microsoft.com/office/drawing/2014/main" val="471494806"/>
                  </a:ext>
                </a:extLst>
              </a:tr>
              <a:tr h="446973">
                <a:tc>
                  <a:txBody>
                    <a:bodyPr/>
                    <a:lstStyle/>
                    <a:p>
                      <a:r>
                        <a:rPr lang="en-US" sz="2100" dirty="0"/>
                        <a:t>WA2</a:t>
                      </a:r>
                    </a:p>
                  </a:txBody>
                  <a:tcPr marL="91419" marR="91419" marT="45709" marB="45709"/>
                </a:tc>
                <a:tc>
                  <a:txBody>
                    <a:bodyPr/>
                    <a:lstStyle/>
                    <a:p>
                      <a:r>
                        <a:rPr lang="en-US" sz="2100" dirty="0"/>
                        <a:t>WB2</a:t>
                      </a:r>
                    </a:p>
                  </a:txBody>
                  <a:tcPr marL="91419" marR="91419" marT="45709" marB="45709"/>
                </a:tc>
                <a:tc>
                  <a:txBody>
                    <a:bodyPr/>
                    <a:lstStyle/>
                    <a:p>
                      <a:r>
                        <a:rPr lang="en-US" sz="2100" dirty="0" err="1"/>
                        <a:t>WYb</a:t>
                      </a:r>
                      <a:endParaRPr lang="en-US" sz="2100" dirty="0"/>
                    </a:p>
                  </a:txBody>
                  <a:tcPr marL="91419" marR="91419" marT="45709" marB="45709"/>
                </a:tc>
                <a:extLst>
                  <a:ext uri="{0D108BD9-81ED-4DB2-BD59-A6C34878D82A}">
                    <a16:rowId xmlns:a16="http://schemas.microsoft.com/office/drawing/2014/main" val="2027694275"/>
                  </a:ext>
                </a:extLst>
              </a:tr>
            </a:tbl>
          </a:graphicData>
        </a:graphic>
      </p:graphicFrame>
      <p:sp>
        <p:nvSpPr>
          <p:cNvPr id="27" name="Double Bracket 26"/>
          <p:cNvSpPr/>
          <p:nvPr/>
        </p:nvSpPr>
        <p:spPr>
          <a:xfrm>
            <a:off x="4873735" y="4957464"/>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122306" y="5354288"/>
                <a:ext cx="2451584"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a:t>
                </a:r>
                <a:r>
                  <a:rPr lang="en-US" sz="1800" i="1" kern="0" dirty="0">
                    <a:ea typeface="Arial Unicode MS" pitchFamily="34" charset="-128"/>
                    <a:cs typeface="Arial Unicode MS" pitchFamily="34" charset="-128"/>
                  </a:rPr>
                  <a:t>erf</a:t>
                </a:r>
                <a:r>
                  <a:rPr lang="en-US" sz="1800" kern="0" dirty="0">
                    <a:ea typeface="Arial Unicode MS" pitchFamily="34" charset="-128"/>
                    <a:cs typeface="Arial Unicode MS" pitchFamily="34" charset="-128"/>
                  </a:rPr>
                  <a:t>() = </a:t>
                </a:r>
                <a14:m>
                  <m:oMath xmlns:m="http://schemas.openxmlformats.org/officeDocument/2006/math">
                    <m:r>
                      <a:rPr lang="en-US" sz="1800" kern="0" dirty="0">
                        <a:latin typeface="Cambria Math" panose="02040503050406030204" pitchFamily="18" charset="0"/>
                      </a:rPr>
                      <m:t>𝜕</m:t>
                    </m:r>
                    <m:r>
                      <a:rPr lang="en-US" sz="1800" i="1" kern="0" dirty="0">
                        <a:latin typeface="Cambria Math" panose="02040503050406030204" pitchFamily="18" charset="0"/>
                      </a:rPr>
                      <m:t> </m:t>
                    </m:r>
                    <m:r>
                      <a:rPr lang="en-US" sz="1800" i="1" kern="0" dirty="0">
                        <a:latin typeface="Cambria Math" panose="02040503050406030204" pitchFamily="18" charset="0"/>
                      </a:rPr>
                      <m:t>𝑒𝑟𝑓</m:t>
                    </m:r>
                  </m:oMath>
                </a14:m>
                <a:endParaRPr lang="en-US" sz="1800" i="1" kern="0" dirty="0">
                  <a:ea typeface="Arial Unicode MS" pitchFamily="34" charset="-128"/>
                  <a:cs typeface="Arial Unicode MS" pitchFamily="34" charset="-128"/>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2306" y="5354288"/>
                <a:ext cx="2451584" cy="276935"/>
              </a:xfrm>
              <a:prstGeom prst="rect">
                <a:avLst/>
              </a:prstGeom>
              <a:blipFill>
                <a:blip r:embed="rId3"/>
                <a:stretch>
                  <a:fillRect l="-5155" t="-27273" b="-54545"/>
                </a:stretch>
              </a:blipFill>
            </p:spPr>
            <p:txBody>
              <a:bodyPr/>
              <a:lstStyle/>
              <a:p>
                <a:r>
                  <a:rPr lang="en-US">
                    <a:noFill/>
                  </a:rPr>
                  <a:t> </a:t>
                </a:r>
              </a:p>
            </p:txBody>
          </p:sp>
        </mc:Fallback>
      </mc:AlternateContent>
      <p:sp>
        <p:nvSpPr>
          <p:cNvPr id="29" name="TextBox 28"/>
          <p:cNvSpPr txBox="1"/>
          <p:nvPr/>
        </p:nvSpPr>
        <p:spPr>
          <a:xfrm>
            <a:off x="2587955" y="5202735"/>
            <a:ext cx="78802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30" name="TextBox 29"/>
          <p:cNvSpPr txBox="1"/>
          <p:nvPr/>
        </p:nvSpPr>
        <p:spPr>
          <a:xfrm>
            <a:off x="2851117" y="5324101"/>
            <a:ext cx="205052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weights</a:t>
            </a:r>
          </a:p>
        </p:txBody>
      </p:sp>
      <p:sp>
        <p:nvSpPr>
          <p:cNvPr id="33" name="Arrow: Right 32"/>
          <p:cNvSpPr/>
          <p:nvPr/>
        </p:nvSpPr>
        <p:spPr bwMode="gray">
          <a:xfrm>
            <a:off x="9121223" y="5354288"/>
            <a:ext cx="359957" cy="276935"/>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t>
            </a:r>
          </a:p>
        </p:txBody>
      </p:sp>
      <mc:AlternateContent xmlns:mc="http://schemas.openxmlformats.org/markup-compatibility/2006" xmlns:a14="http://schemas.microsoft.com/office/drawing/2010/main">
        <mc:Choice Requires="a14">
          <p:sp>
            <p:nvSpPr>
              <p:cNvPr id="34" name="TextBox 33"/>
              <p:cNvSpPr txBox="1"/>
              <p:nvPr/>
            </p:nvSpPr>
            <p:spPr>
              <a:xfrm>
                <a:off x="9728301" y="5299926"/>
                <a:ext cx="227257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ea typeface="Arial Unicode MS" pitchFamily="34" charset="-128"/>
                    <a:cs typeface="Arial Unicode MS" pitchFamily="34" charset="-128"/>
                  </a:rPr>
                  <a:t> / </a:t>
                </a:r>
                <a14:m>
                  <m:oMath xmlns:m="http://schemas.openxmlformats.org/officeDocument/2006/math">
                    <m:r>
                      <a:rPr lang="en-US" sz="1800" kern="0" dirty="0">
                        <a:latin typeface="Cambria Math" panose="02040503050406030204" pitchFamily="18" charset="0"/>
                      </a:rPr>
                      <m:t>𝜕</m:t>
                    </m:r>
                    <m:r>
                      <a:rPr lang="en-US" sz="1800" i="1" kern="0" dirty="0">
                        <a:latin typeface="Cambria Math" panose="02040503050406030204" pitchFamily="18" charset="0"/>
                      </a:rPr>
                      <m:t> </m:t>
                    </m:r>
                  </m:oMath>
                </a14:m>
                <a:r>
                  <a:rPr lang="en-US" sz="1800" kern="0" dirty="0">
                    <a:ea typeface="Arial Unicode MS" pitchFamily="34" charset="-128"/>
                    <a:cs typeface="Arial Unicode MS" pitchFamily="34" charset="-128"/>
                  </a:rPr>
                  <a:t>WA1</a:t>
                </a:r>
              </a:p>
            </p:txBody>
          </p:sp>
        </mc:Choice>
        <mc:Fallback xmlns="">
          <p:sp>
            <p:nvSpPr>
              <p:cNvPr id="34" name="TextBox 33"/>
              <p:cNvSpPr txBox="1">
                <a:spLocks noRot="1" noChangeAspect="1" noMove="1" noResize="1" noEditPoints="1" noAdjustHandles="1" noChangeArrowheads="1" noChangeShapeType="1" noTextEdit="1"/>
              </p:cNvSpPr>
              <p:nvPr/>
            </p:nvSpPr>
            <p:spPr>
              <a:xfrm>
                <a:off x="9728301" y="5299926"/>
                <a:ext cx="2272576" cy="276935"/>
              </a:xfrm>
              <a:prstGeom prst="rect">
                <a:avLst/>
              </a:prstGeom>
              <a:blipFill>
                <a:blip r:embed="rId4"/>
                <a:stretch>
                  <a:fillRect l="-3333" t="-21739" b="-47826"/>
                </a:stretch>
              </a:blipFill>
            </p:spPr>
            <p:txBody>
              <a:bodyPr/>
              <a:lstStyle/>
              <a:p>
                <a:r>
                  <a:rPr lang="en-US">
                    <a:noFill/>
                  </a:rPr>
                  <a:t> </a:t>
                </a:r>
              </a:p>
            </p:txBody>
          </p:sp>
        </mc:Fallback>
      </mc:AlternateContent>
    </p:spTree>
    <p:extLst>
      <p:ext uri="{BB962C8B-B14F-4D97-AF65-F5344CB8AC3E}">
        <p14:creationId xmlns:p14="http://schemas.microsoft.com/office/powerpoint/2010/main" val="44649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503999" y="1620000"/>
            <a:ext cx="5099489" cy="4716000"/>
          </a:xfrm>
        </p:spPr>
        <p:txBody>
          <a:bodyPr>
            <a:noAutofit/>
          </a:bodyPr>
          <a:lstStyle/>
          <a:p>
            <a:pPr marL="342831" indent="-342831">
              <a:buFont typeface="Arial" charset="0"/>
              <a:buChar char="•"/>
            </a:pPr>
            <a:r>
              <a:rPr lang="en-US" sz="1400" dirty="0"/>
              <a:t>Neural Networks</a:t>
            </a:r>
          </a:p>
          <a:p>
            <a:pPr marL="522795" lvl="1" indent="-342831">
              <a:buFont typeface="Arial" charset="0"/>
              <a:buChar char="•"/>
            </a:pPr>
            <a:r>
              <a:rPr lang="en-US" sz="1400" dirty="0"/>
              <a:t>Regularization</a:t>
            </a:r>
          </a:p>
          <a:p>
            <a:pPr marL="522795" lvl="1" indent="-342831">
              <a:buFont typeface="Arial" charset="0"/>
              <a:buChar char="•"/>
            </a:pPr>
            <a:r>
              <a:rPr lang="en-US" sz="1400" dirty="0"/>
              <a:t>Optimizers</a:t>
            </a:r>
          </a:p>
          <a:p>
            <a:pPr marL="342831" indent="-342831">
              <a:buFont typeface="Arial" charset="0"/>
              <a:buChar char="•"/>
            </a:pPr>
            <a:r>
              <a:rPr lang="en-US" sz="1400" dirty="0"/>
              <a:t>Introduction to TensorFlow and </a:t>
            </a:r>
            <a:r>
              <a:rPr lang="en-US" sz="1400" dirty="0" err="1"/>
              <a:t>Keras</a:t>
            </a:r>
            <a:r>
              <a:rPr lang="en-US" sz="1400" dirty="0"/>
              <a:t>, and </a:t>
            </a:r>
            <a:r>
              <a:rPr lang="en-US" sz="1400" dirty="0" err="1"/>
              <a:t>PyTorch</a:t>
            </a:r>
            <a:endParaRPr lang="en-US" sz="1400" dirty="0"/>
          </a:p>
          <a:p>
            <a:pPr marL="522795" lvl="1" indent="-342831">
              <a:buFont typeface="Arial" charset="0"/>
              <a:buChar char="•"/>
            </a:pPr>
            <a:r>
              <a:rPr lang="en-US" sz="1400" dirty="0"/>
              <a:t>Basic TF Concepts: Graphs, Sessions</a:t>
            </a:r>
          </a:p>
          <a:p>
            <a:pPr marL="522795" lvl="1" indent="-342831">
              <a:buFont typeface="Arial" charset="0"/>
              <a:buChar char="•"/>
            </a:pPr>
            <a:r>
              <a:rPr lang="en-US" sz="1400" dirty="0" err="1"/>
              <a:t>TensorBoard</a:t>
            </a:r>
            <a:endParaRPr lang="en-US" sz="1400" dirty="0"/>
          </a:p>
          <a:p>
            <a:pPr marL="522795" lvl="1" indent="-342831">
              <a:buFont typeface="Arial" charset="0"/>
              <a:buChar char="•"/>
            </a:pPr>
            <a:r>
              <a:rPr lang="en-US" sz="1400" dirty="0"/>
              <a:t>TensorFlow Serving</a:t>
            </a:r>
          </a:p>
          <a:p>
            <a:pPr marL="522795" lvl="1" indent="-342831">
              <a:buFont typeface="Arial" charset="0"/>
              <a:buChar char="•"/>
            </a:pPr>
            <a:r>
              <a:rPr lang="en-US" sz="1400" dirty="0"/>
              <a:t>HANA EML</a:t>
            </a:r>
          </a:p>
          <a:p>
            <a:pPr marL="522795" lvl="1" indent="-342831">
              <a:buFont typeface="Arial" charset="0"/>
              <a:buChar char="•"/>
            </a:pPr>
            <a:r>
              <a:rPr lang="en-US" sz="1400" dirty="0" err="1"/>
              <a:t>Keras</a:t>
            </a:r>
            <a:endParaRPr lang="en-US" sz="1400" dirty="0"/>
          </a:p>
          <a:p>
            <a:pPr marL="522795" lvl="1" indent="-342831">
              <a:buFont typeface="Arial" charset="0"/>
              <a:buChar char="•"/>
            </a:pPr>
            <a:r>
              <a:rPr lang="en-US" sz="1400" dirty="0" err="1"/>
              <a:t>PyTorch</a:t>
            </a:r>
            <a:endParaRPr lang="en-US" sz="1400" dirty="0"/>
          </a:p>
          <a:p>
            <a:pPr marL="342831" indent="-342831">
              <a:buFont typeface="Arial" charset="0"/>
              <a:buChar char="•"/>
            </a:pPr>
            <a:r>
              <a:rPr lang="en-US" sz="1400" dirty="0"/>
              <a:t>Convolutional Neural Networks</a:t>
            </a:r>
          </a:p>
          <a:p>
            <a:pPr marL="342831" indent="-342831">
              <a:buFont typeface="Arial" charset="0"/>
              <a:buChar char="•"/>
            </a:pPr>
            <a:r>
              <a:rPr lang="en-US" sz="1400" dirty="0"/>
              <a:t>Transfer Learning</a:t>
            </a:r>
          </a:p>
          <a:p>
            <a:pPr marL="342831" indent="-342831">
              <a:buFont typeface="Arial" charset="0"/>
              <a:buChar char="•"/>
            </a:pPr>
            <a:r>
              <a:rPr lang="en-US" sz="1400" dirty="0"/>
              <a:t>Autoencoders</a:t>
            </a:r>
          </a:p>
          <a:p>
            <a:pPr marL="522795" lvl="1" indent="-342831">
              <a:buFont typeface="Arial" charset="0"/>
              <a:buChar char="•"/>
            </a:pPr>
            <a:r>
              <a:rPr lang="en-US" sz="1200" dirty="0"/>
              <a:t>Denoising Autoencoders</a:t>
            </a:r>
          </a:p>
          <a:p>
            <a:pPr marL="342831" indent="-342831">
              <a:buFont typeface="Arial" charset="0"/>
              <a:buChar char="•"/>
            </a:pPr>
            <a:endParaRPr lang="en-US" sz="1400" dirty="0"/>
          </a:p>
          <a:p>
            <a:pPr marL="342831" indent="-342831">
              <a:buFont typeface="Arial" charset="0"/>
              <a:buChar char="•"/>
            </a:pPr>
            <a:endParaRPr lang="en-US" sz="1400" dirty="0"/>
          </a:p>
          <a:p>
            <a:pPr marL="342831" indent="-342831">
              <a:buFont typeface="Arial" charset="0"/>
              <a:buChar char="•"/>
            </a:pPr>
            <a:endParaRPr lang="en-US" sz="900" dirty="0"/>
          </a:p>
        </p:txBody>
      </p:sp>
      <p:sp>
        <p:nvSpPr>
          <p:cNvPr id="4" name="Text Placeholder 2">
            <a:extLst>
              <a:ext uri="{FF2B5EF4-FFF2-40B4-BE49-F238E27FC236}">
                <a16:creationId xmlns:a16="http://schemas.microsoft.com/office/drawing/2014/main" id="{96C39DDE-7572-3848-8FF5-0B37E7CE7749}"/>
              </a:ext>
            </a:extLst>
          </p:cNvPr>
          <p:cNvSpPr txBox="1">
            <a:spLocks/>
          </p:cNvSpPr>
          <p:nvPr/>
        </p:nvSpPr>
        <p:spPr bwMode="black">
          <a:xfrm>
            <a:off x="5852868" y="1620000"/>
            <a:ext cx="3965782" cy="471600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charset="0"/>
              <a:buChar char="•"/>
            </a:pPr>
            <a:r>
              <a:rPr lang="en-US" sz="1400" dirty="0"/>
              <a:t>Recurrent Neural Networks</a:t>
            </a:r>
          </a:p>
          <a:p>
            <a:pPr marL="522795" lvl="1" indent="-342831">
              <a:buFont typeface="Arial" charset="0"/>
              <a:buChar char="•"/>
            </a:pPr>
            <a:r>
              <a:rPr lang="en-US" sz="1400" dirty="0"/>
              <a:t>LSTMs</a:t>
            </a:r>
          </a:p>
          <a:p>
            <a:pPr marL="342831" indent="-342831">
              <a:buFont typeface="Arial" charset="0"/>
              <a:buChar char="•"/>
            </a:pPr>
            <a:r>
              <a:rPr lang="en-US" sz="1400" dirty="0"/>
              <a:t>Generative Neural Networks</a:t>
            </a:r>
          </a:p>
          <a:p>
            <a:pPr marL="522795" lvl="1" indent="-342831">
              <a:buFont typeface="Arial" charset="0"/>
              <a:buChar char="•"/>
            </a:pPr>
            <a:r>
              <a:rPr lang="en-US" sz="1400" dirty="0"/>
              <a:t>AR Models</a:t>
            </a:r>
          </a:p>
          <a:p>
            <a:pPr marL="522795" lvl="1" indent="-342831">
              <a:buFont typeface="Arial" charset="0"/>
              <a:buChar char="•"/>
            </a:pPr>
            <a:r>
              <a:rPr lang="en-US" sz="1400" dirty="0"/>
              <a:t>Variational Autoencoders</a:t>
            </a:r>
          </a:p>
          <a:p>
            <a:pPr marL="522795" lvl="1" indent="-342831">
              <a:buFont typeface="Arial" charset="0"/>
              <a:buChar char="•"/>
            </a:pPr>
            <a:r>
              <a:rPr lang="en-US" sz="1400" dirty="0"/>
              <a:t>Generative Adversarial Networks (GANs)</a:t>
            </a:r>
          </a:p>
          <a:p>
            <a:pPr marL="342831" indent="-342831">
              <a:buFont typeface="Arial" charset="0"/>
              <a:buChar char="•"/>
            </a:pPr>
            <a:r>
              <a:rPr lang="en-US" sz="1400" dirty="0"/>
              <a:t>Training Best Practices</a:t>
            </a:r>
          </a:p>
          <a:p>
            <a:pPr marL="342831" indent="-342831">
              <a:buFont typeface="Arial" charset="0"/>
              <a:buChar char="•"/>
            </a:pPr>
            <a:r>
              <a:rPr lang="en-US" sz="1400" dirty="0"/>
              <a:t>Model Serving</a:t>
            </a:r>
          </a:p>
          <a:p>
            <a:pPr marL="522795" lvl="1" indent="-342831">
              <a:buFont typeface="Arial" charset="0"/>
              <a:buChar char="•"/>
            </a:pPr>
            <a:r>
              <a:rPr lang="en-US" sz="1400" dirty="0"/>
              <a:t>Leonardo ML</a:t>
            </a:r>
          </a:p>
          <a:p>
            <a:pPr marL="522795" lvl="1" indent="-342831">
              <a:buFont typeface="Arial" charset="0"/>
              <a:buChar char="•"/>
            </a:pPr>
            <a:r>
              <a:rPr lang="en-US" sz="1400" dirty="0"/>
              <a:t>HANA EML</a:t>
            </a:r>
          </a:p>
          <a:p>
            <a:pPr marL="522795" lvl="1" indent="-342831">
              <a:buFont typeface="Arial" charset="0"/>
              <a:buChar char="•"/>
            </a:pPr>
            <a:r>
              <a:rPr lang="en-US" sz="1400" dirty="0" err="1"/>
              <a:t>OpenSource</a:t>
            </a:r>
            <a:endParaRPr lang="en-US" sz="1400" dirty="0"/>
          </a:p>
          <a:p>
            <a:pPr marL="701606" lvl="2" indent="-342831">
              <a:buFont typeface="Arial" charset="0"/>
              <a:buChar char="•"/>
            </a:pPr>
            <a:r>
              <a:rPr lang="en-US" sz="1400" dirty="0"/>
              <a:t>TensorFlow Serving</a:t>
            </a:r>
          </a:p>
          <a:p>
            <a:pPr marL="701606" lvl="2" indent="-342831">
              <a:buFont typeface="Arial" charset="0"/>
              <a:buChar char="•"/>
            </a:pPr>
            <a:r>
              <a:rPr lang="en-US" sz="1400" dirty="0" err="1"/>
              <a:t>RISELab</a:t>
            </a:r>
            <a:r>
              <a:rPr lang="en-US" sz="1400" dirty="0"/>
              <a:t> Clipper</a:t>
            </a:r>
          </a:p>
          <a:p>
            <a:pPr marL="701606" lvl="2" indent="-342831">
              <a:buFont typeface="Arial" charset="0"/>
              <a:buChar char="•"/>
            </a:pPr>
            <a:r>
              <a:rPr lang="en-US" sz="1400" dirty="0" err="1"/>
              <a:t>Seldon</a:t>
            </a:r>
            <a:r>
              <a:rPr lang="en-US" sz="1400" dirty="0"/>
              <a:t>-Core</a:t>
            </a:r>
          </a:p>
          <a:p>
            <a:pPr marL="522795" lvl="1" indent="-342831">
              <a:buFont typeface="Arial" charset="0"/>
              <a:buChar char="•"/>
            </a:pPr>
            <a:r>
              <a:rPr lang="en-US" sz="1400" dirty="0"/>
              <a:t>Advanced Features</a:t>
            </a:r>
          </a:p>
          <a:p>
            <a:pPr marL="701606" lvl="2" indent="-342831">
              <a:buFont typeface="Arial" charset="0"/>
              <a:buChar char="•"/>
            </a:pPr>
            <a:r>
              <a:rPr lang="en-US" sz="1400" dirty="0"/>
              <a:t>SLAs, Caching, Batching, A/B Testing, …</a:t>
            </a:r>
          </a:p>
          <a:p>
            <a:pPr marL="522795" lvl="1" indent="-342831">
              <a:buFont typeface="Arial" charset="0"/>
              <a:buChar char="•"/>
            </a:pPr>
            <a:endParaRPr lang="en-US" sz="1200" dirty="0"/>
          </a:p>
        </p:txBody>
      </p:sp>
    </p:spTree>
    <p:extLst>
      <p:ext uri="{BB962C8B-B14F-4D97-AF65-F5344CB8AC3E}">
        <p14:creationId xmlns:p14="http://schemas.microsoft.com/office/powerpoint/2010/main" val="4027853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118009544"/>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2287614690"/>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43138" y="1362542"/>
            <a:ext cx="22739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extLst/>
              </p:nvPr>
            </p:nvGraphicFramePr>
            <p:xfrm>
              <a:off x="5737630" y="4725983"/>
              <a:ext cx="3912312" cy="893946"/>
            </p:xfrm>
            <a:graphic>
              <a:graphicData uri="http://schemas.openxmlformats.org/drawingml/2006/table">
                <a:tbl>
                  <a:tblPr firstRow="1" bandRow="1">
                    <a:tableStyleId>{2D5ABB26-0587-4C30-8999-92F81FD0307C}</a:tableStyleId>
                  </a:tblPr>
                  <a:tblGrid>
                    <a:gridCol w="1304104">
                      <a:extLst>
                        <a:ext uri="{9D8B030D-6E8A-4147-A177-3AD203B41FA5}">
                          <a16:colId xmlns:a16="http://schemas.microsoft.com/office/drawing/2014/main" val="1191395133"/>
                        </a:ext>
                      </a:extLst>
                    </a:gridCol>
                    <a:gridCol w="1304104">
                      <a:extLst>
                        <a:ext uri="{9D8B030D-6E8A-4147-A177-3AD203B41FA5}">
                          <a16:colId xmlns:a16="http://schemas.microsoft.com/office/drawing/2014/main" val="3789610679"/>
                        </a:ext>
                      </a:extLst>
                    </a:gridCol>
                    <a:gridCol w="1304104">
                      <a:extLst>
                        <a:ext uri="{9D8B030D-6E8A-4147-A177-3AD203B41FA5}">
                          <a16:colId xmlns:a16="http://schemas.microsoft.com/office/drawing/2014/main" val="923939106"/>
                        </a:ext>
                      </a:extLst>
                    </a:gridCol>
                  </a:tblGrid>
                  <a:tr h="446973">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WA1</a:t>
                          </a:r>
                        </a:p>
                      </a:txBody>
                      <a:tcPr marL="91419" marR="91419" marT="45709" marB="45709">
                        <a:solidFill>
                          <a:schemeClr val="bg1"/>
                        </a:solidFill>
                      </a:tcPr>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WB1</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err="1"/>
                            <a:t>WYa</a:t>
                          </a:r>
                          <a:endParaRPr lang="en-US" sz="1400" dirty="0"/>
                        </a:p>
                      </a:txBody>
                      <a:tcPr marL="91419" marR="91419" marT="45709" marB="45709"/>
                    </a:tc>
                    <a:extLst>
                      <a:ext uri="{0D108BD9-81ED-4DB2-BD59-A6C34878D82A}">
                        <a16:rowId xmlns:a16="http://schemas.microsoft.com/office/drawing/2014/main" val="471494806"/>
                      </a:ext>
                    </a:extLst>
                  </a:tr>
                  <a:tr h="446973">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kumimoji="0" lang="en-US" sz="14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lang="en-US" sz="1400" dirty="0"/>
                            <a:t>WA2</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WB2</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err="1"/>
                            <a:t>WYb</a:t>
                          </a:r>
                          <a:endParaRPr lang="en-US" sz="1400" dirty="0"/>
                        </a:p>
                      </a:txBody>
                      <a:tcPr marL="91419" marR="91419" marT="45709" marB="45709"/>
                    </a:tc>
                    <a:extLst>
                      <a:ext uri="{0D108BD9-81ED-4DB2-BD59-A6C34878D82A}">
                        <a16:rowId xmlns:a16="http://schemas.microsoft.com/office/drawing/2014/main" val="2027694275"/>
                      </a:ext>
                    </a:extLst>
                  </a:tr>
                </a:tbl>
              </a:graphicData>
            </a:graphic>
          </p:graphicFrame>
        </mc:Choice>
        <mc:Fallback xmlns="">
          <p:graphicFrame>
            <p:nvGraphicFramePr>
              <p:cNvPr id="26" name="Table 25"/>
              <p:cNvGraphicFramePr>
                <a:graphicFrameLocks noGrp="1"/>
              </p:cNvGraphicFramePr>
              <p:nvPr>
                <p:extLst/>
              </p:nvPr>
            </p:nvGraphicFramePr>
            <p:xfrm>
              <a:off x="5737630" y="4725983"/>
              <a:ext cx="3912312" cy="893946"/>
            </p:xfrm>
            <a:graphic>
              <a:graphicData uri="http://schemas.openxmlformats.org/drawingml/2006/table">
                <a:tbl>
                  <a:tblPr firstRow="1" bandRow="1">
                    <a:tableStyleId>{2D5ABB26-0587-4C30-8999-92F81FD0307C}</a:tableStyleId>
                  </a:tblPr>
                  <a:tblGrid>
                    <a:gridCol w="1304104">
                      <a:extLst>
                        <a:ext uri="{9D8B030D-6E8A-4147-A177-3AD203B41FA5}">
                          <a16:colId xmlns:a16="http://schemas.microsoft.com/office/drawing/2014/main" val="1191395133"/>
                        </a:ext>
                      </a:extLst>
                    </a:gridCol>
                    <a:gridCol w="1304104">
                      <a:extLst>
                        <a:ext uri="{9D8B030D-6E8A-4147-A177-3AD203B41FA5}">
                          <a16:colId xmlns:a16="http://schemas.microsoft.com/office/drawing/2014/main" val="3789610679"/>
                        </a:ext>
                      </a:extLst>
                    </a:gridCol>
                    <a:gridCol w="1304104">
                      <a:extLst>
                        <a:ext uri="{9D8B030D-6E8A-4147-A177-3AD203B41FA5}">
                          <a16:colId xmlns:a16="http://schemas.microsoft.com/office/drawing/2014/main" val="923939106"/>
                        </a:ext>
                      </a:extLst>
                    </a:gridCol>
                  </a:tblGrid>
                  <a:tr h="446973">
                    <a:tc>
                      <a:txBody>
                        <a:bodyPr/>
                        <a:lstStyle/>
                        <a:p>
                          <a:endParaRPr lang="en-US"/>
                        </a:p>
                      </a:txBody>
                      <a:tcPr marL="91419" marR="91419" marT="45709" marB="45709">
                        <a:blipFill>
                          <a:blip r:embed="rId3"/>
                          <a:stretch>
                            <a:fillRect t="-2778" r="-199029" b="-94444"/>
                          </a:stretch>
                        </a:blipFill>
                      </a:tcPr>
                    </a:tc>
                    <a:tc>
                      <a:txBody>
                        <a:bodyPr/>
                        <a:lstStyle/>
                        <a:p>
                          <a:endParaRPr lang="en-US"/>
                        </a:p>
                      </a:txBody>
                      <a:tcPr marL="91419" marR="91419" marT="45709" marB="45709">
                        <a:blipFill>
                          <a:blip r:embed="rId3"/>
                          <a:stretch>
                            <a:fillRect l="-100000" t="-2778" r="-99029" b="-94444"/>
                          </a:stretch>
                        </a:blipFill>
                      </a:tcPr>
                    </a:tc>
                    <a:tc>
                      <a:txBody>
                        <a:bodyPr/>
                        <a:lstStyle/>
                        <a:p>
                          <a:endParaRPr lang="en-US"/>
                        </a:p>
                      </a:txBody>
                      <a:tcPr marL="91419" marR="91419" marT="45709" marB="45709">
                        <a:blipFill>
                          <a:blip r:embed="rId3"/>
                          <a:stretch>
                            <a:fillRect l="-200000" t="-2778" r="971" b="-94444"/>
                          </a:stretch>
                        </a:blipFill>
                      </a:tcPr>
                    </a:tc>
                    <a:extLst>
                      <a:ext uri="{0D108BD9-81ED-4DB2-BD59-A6C34878D82A}">
                        <a16:rowId xmlns:a16="http://schemas.microsoft.com/office/drawing/2014/main" val="471494806"/>
                      </a:ext>
                    </a:extLst>
                  </a:tr>
                  <a:tr h="446973">
                    <a:tc>
                      <a:txBody>
                        <a:bodyPr/>
                        <a:lstStyle/>
                        <a:p>
                          <a:endParaRPr lang="en-US"/>
                        </a:p>
                      </a:txBody>
                      <a:tcPr marL="91419" marR="91419" marT="45709" marB="45709">
                        <a:blipFill>
                          <a:blip r:embed="rId3"/>
                          <a:stretch>
                            <a:fillRect t="-105714" r="-199029" b="2857"/>
                          </a:stretch>
                        </a:blipFill>
                      </a:tcPr>
                    </a:tc>
                    <a:tc>
                      <a:txBody>
                        <a:bodyPr/>
                        <a:lstStyle/>
                        <a:p>
                          <a:endParaRPr lang="en-US"/>
                        </a:p>
                      </a:txBody>
                      <a:tcPr marL="91419" marR="91419" marT="45709" marB="45709">
                        <a:blipFill>
                          <a:blip r:embed="rId3"/>
                          <a:stretch>
                            <a:fillRect l="-100000" t="-105714" r="-99029" b="2857"/>
                          </a:stretch>
                        </a:blipFill>
                      </a:tcPr>
                    </a:tc>
                    <a:tc>
                      <a:txBody>
                        <a:bodyPr/>
                        <a:lstStyle/>
                        <a:p>
                          <a:endParaRPr lang="en-US"/>
                        </a:p>
                      </a:txBody>
                      <a:tcPr marL="91419" marR="91419" marT="45709" marB="45709">
                        <a:blipFill>
                          <a:blip r:embed="rId3"/>
                          <a:stretch>
                            <a:fillRect l="-200000" t="-105714" r="971" b="2857"/>
                          </a:stretch>
                        </a:blipFill>
                      </a:tcPr>
                    </a:tc>
                    <a:extLst>
                      <a:ext uri="{0D108BD9-81ED-4DB2-BD59-A6C34878D82A}">
                        <a16:rowId xmlns:a16="http://schemas.microsoft.com/office/drawing/2014/main" val="2027694275"/>
                      </a:ext>
                    </a:extLst>
                  </a:tr>
                </a:tbl>
              </a:graphicData>
            </a:graphic>
          </p:graphicFrame>
        </mc:Fallback>
      </mc:AlternateContent>
      <p:sp>
        <p:nvSpPr>
          <p:cNvPr id="27" name="Double Bracket 26"/>
          <p:cNvSpPr/>
          <p:nvPr/>
        </p:nvSpPr>
        <p:spPr>
          <a:xfrm>
            <a:off x="5643324" y="4499197"/>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554255" y="5012704"/>
            <a:ext cx="211664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a:t>
            </a:r>
            <a:r>
              <a:rPr lang="en-US" sz="1800" i="1" kern="0" dirty="0">
                <a:ea typeface="Arial Unicode MS" pitchFamily="34" charset="-128"/>
                <a:cs typeface="Arial Unicode MS" pitchFamily="34" charset="-128"/>
              </a:rPr>
              <a:t>erf</a:t>
            </a:r>
            <a:r>
              <a:rPr lang="en-US" sz="1800" kern="0" dirty="0">
                <a:ea typeface="Arial Unicode MS" pitchFamily="34" charset="-128"/>
                <a:cs typeface="Arial Unicode MS" pitchFamily="34" charset="-128"/>
              </a:rPr>
              <a:t>()</a:t>
            </a:r>
          </a:p>
        </p:txBody>
      </p:sp>
      <p:sp>
        <p:nvSpPr>
          <p:cNvPr id="36" name="TextBox 35"/>
          <p:cNvSpPr txBox="1"/>
          <p:nvPr/>
        </p:nvSpPr>
        <p:spPr>
          <a:xfrm>
            <a:off x="2043918" y="4871526"/>
            <a:ext cx="788027" cy="6154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999" kern="0" dirty="0">
                <a:ea typeface="Arial Unicode MS" pitchFamily="34" charset="-128"/>
                <a:cs typeface="Arial Unicode MS" pitchFamily="34" charset="-128"/>
              </a:rPr>
              <a:t>/</a:t>
            </a:r>
          </a:p>
        </p:txBody>
      </p:sp>
      <p:sp>
        <p:nvSpPr>
          <p:cNvPr id="37" name="TextBox 36"/>
          <p:cNvSpPr txBox="1"/>
          <p:nvPr/>
        </p:nvSpPr>
        <p:spPr>
          <a:xfrm>
            <a:off x="2255274" y="5012704"/>
            <a:ext cx="2050527"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Change in weights</a:t>
            </a:r>
          </a:p>
        </p:txBody>
      </p:sp>
      <p:sp>
        <p:nvSpPr>
          <p:cNvPr id="31" name="TextBox 30"/>
          <p:cNvSpPr txBox="1"/>
          <p:nvPr/>
        </p:nvSpPr>
        <p:spPr>
          <a:xfrm>
            <a:off x="4405676" y="5017722"/>
            <a:ext cx="64792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1518169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4" name="Flowchart: Connector 3"/>
          <p:cNvSpPr/>
          <p:nvPr/>
        </p:nvSpPr>
        <p:spPr bwMode="gray">
          <a:xfrm>
            <a:off x="3750767" y="1687851"/>
            <a:ext cx="44851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x</a:t>
            </a:r>
            <a:r>
              <a:rPr lang="en-US" sz="1200" kern="0" baseline="-25000" dirty="0">
                <a:ea typeface="Arial Unicode MS" pitchFamily="34" charset="-128"/>
                <a:cs typeface="Arial Unicode MS" pitchFamily="34" charset="-128"/>
              </a:rPr>
              <a:t>1</a:t>
            </a:r>
          </a:p>
        </p:txBody>
      </p:sp>
      <p:sp>
        <p:nvSpPr>
          <p:cNvPr id="5" name="Flowchart: Connector 4"/>
          <p:cNvSpPr/>
          <p:nvPr/>
        </p:nvSpPr>
        <p:spPr bwMode="gray">
          <a:xfrm>
            <a:off x="3750767"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solidFill>
                  <a:srgbClr val="000000"/>
                </a:solidFill>
                <a:ea typeface="Arial Unicode MS" pitchFamily="34" charset="-128"/>
                <a:cs typeface="Arial Unicode MS" pitchFamily="34" charset="-128"/>
              </a:rPr>
              <a:t>x</a:t>
            </a:r>
            <a:r>
              <a:rPr lang="en-US" sz="1200" kern="0" baseline="-25000" dirty="0">
                <a:solidFill>
                  <a:srgbClr val="000000"/>
                </a:solidFill>
                <a:ea typeface="Arial Unicode MS" pitchFamily="34" charset="-128"/>
                <a:cs typeface="Arial Unicode MS" pitchFamily="34" charset="-128"/>
              </a:rPr>
              <a:t>2</a:t>
            </a:r>
            <a:endParaRPr lang="en-US" sz="2000" kern="0" baseline="-25000" dirty="0">
              <a:ea typeface="Arial Unicode MS" pitchFamily="34" charset="-128"/>
              <a:cs typeface="Arial Unicode MS" pitchFamily="34" charset="-128"/>
            </a:endParaRPr>
          </a:p>
        </p:txBody>
      </p:sp>
      <p:sp>
        <p:nvSpPr>
          <p:cNvPr id="6" name="Flowchart: Connector 5"/>
          <p:cNvSpPr/>
          <p:nvPr/>
        </p:nvSpPr>
        <p:spPr bwMode="gray">
          <a:xfrm>
            <a:off x="5907914" y="168785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a:t>
            </a:r>
          </a:p>
        </p:txBody>
      </p:sp>
      <p:sp>
        <p:nvSpPr>
          <p:cNvPr id="7" name="Flowchart: Connector 6"/>
          <p:cNvSpPr/>
          <p:nvPr/>
        </p:nvSpPr>
        <p:spPr bwMode="gray">
          <a:xfrm>
            <a:off x="5907914" y="3271661"/>
            <a:ext cx="457094" cy="457094"/>
          </a:xfrm>
          <a:prstGeom prst="flowChartConnector">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a:t>
            </a:r>
          </a:p>
        </p:txBody>
      </p:sp>
      <p:sp>
        <p:nvSpPr>
          <p:cNvPr id="8" name="Flowchart: Connector 7"/>
          <p:cNvSpPr/>
          <p:nvPr/>
        </p:nvSpPr>
        <p:spPr bwMode="gray">
          <a:xfrm>
            <a:off x="7688420" y="2407764"/>
            <a:ext cx="457094" cy="457094"/>
          </a:xfrm>
          <a:prstGeom prst="flowChartConnector">
            <a:avLst/>
          </a:prstGeom>
          <a:solidFill>
            <a:schemeClr val="accent4">
              <a:lumMod val="60000"/>
              <a:lumOff val="4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Y</a:t>
            </a:r>
          </a:p>
        </p:txBody>
      </p:sp>
      <p:cxnSp>
        <p:nvCxnSpPr>
          <p:cNvPr id="9" name="Straight Arrow Connector 8"/>
          <p:cNvCxnSpPr>
            <a:stCxn id="4" idx="6"/>
            <a:endCxn id="6" idx="2"/>
          </p:cNvCxnSpPr>
          <p:nvPr/>
        </p:nvCxnSpPr>
        <p:spPr>
          <a:xfrm>
            <a:off x="4199282" y="1916398"/>
            <a:ext cx="170863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6"/>
            <a:endCxn id="6" idx="2"/>
          </p:cNvCxnSpPr>
          <p:nvPr/>
        </p:nvCxnSpPr>
        <p:spPr>
          <a:xfrm flipV="1">
            <a:off x="4207862" y="1916398"/>
            <a:ext cx="1700052" cy="15838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4133598" y="2078006"/>
            <a:ext cx="1841256" cy="126059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4207862" y="3500208"/>
            <a:ext cx="170005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1"/>
          </p:cNvCxnSpPr>
          <p:nvPr/>
        </p:nvCxnSpPr>
        <p:spPr>
          <a:xfrm>
            <a:off x="6365009" y="1916399"/>
            <a:ext cx="1390351" cy="55830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8" idx="3"/>
          </p:cNvCxnSpPr>
          <p:nvPr/>
        </p:nvCxnSpPr>
        <p:spPr>
          <a:xfrm flipV="1">
            <a:off x="6365009" y="2797920"/>
            <a:ext cx="1390351" cy="7022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868020509"/>
              </p:ext>
            </p:extLst>
          </p:nvPr>
        </p:nvGraphicFramePr>
        <p:xfrm>
          <a:off x="1093270" y="1762414"/>
          <a:ext cx="1879402" cy="2019689"/>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gridCol w="939701">
                  <a:extLst>
                    <a:ext uri="{9D8B030D-6E8A-4147-A177-3AD203B41FA5}">
                      <a16:colId xmlns:a16="http://schemas.microsoft.com/office/drawing/2014/main" val="2432474347"/>
                    </a:ext>
                  </a:extLst>
                </a:gridCol>
              </a:tblGrid>
              <a:tr h="518040">
                <a:tc>
                  <a:txBody>
                    <a:bodyPr/>
                    <a:lstStyle/>
                    <a:p>
                      <a:r>
                        <a:rPr lang="en-US" sz="1400" dirty="0"/>
                        <a:t>Hours of Sleep</a:t>
                      </a:r>
                    </a:p>
                  </a:txBody>
                  <a:tcPr marL="91419" marR="91419" marT="45709" marB="45709"/>
                </a:tc>
                <a:tc>
                  <a:txBody>
                    <a:bodyPr/>
                    <a:lstStyle/>
                    <a:p>
                      <a:r>
                        <a:rPr lang="en-US" sz="1400" dirty="0"/>
                        <a:t>Hours of Study</a:t>
                      </a:r>
                    </a:p>
                  </a:txBody>
                  <a:tcPr marL="91419" marR="91419" marT="45709" marB="45709"/>
                </a:tc>
                <a:extLst>
                  <a:ext uri="{0D108BD9-81ED-4DB2-BD59-A6C34878D82A}">
                    <a16:rowId xmlns:a16="http://schemas.microsoft.com/office/drawing/2014/main" val="1256347152"/>
                  </a:ext>
                </a:extLst>
              </a:tr>
              <a:tr h="500517">
                <a:tc>
                  <a:txBody>
                    <a:bodyPr/>
                    <a:lstStyle/>
                    <a:p>
                      <a:r>
                        <a:rPr lang="en-US" sz="2100" dirty="0"/>
                        <a:t>8</a:t>
                      </a:r>
                    </a:p>
                  </a:txBody>
                  <a:tcPr marL="91419" marR="91419" marT="45709" marB="45709"/>
                </a:tc>
                <a:tc>
                  <a:txBody>
                    <a:bodyPr/>
                    <a:lstStyle/>
                    <a:p>
                      <a:r>
                        <a:rPr lang="en-US" sz="2100" dirty="0"/>
                        <a:t>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a:t>
                      </a:r>
                    </a:p>
                  </a:txBody>
                  <a:tcPr marL="91419" marR="91419" marT="45709" marB="45709"/>
                </a:tc>
                <a:tc>
                  <a:txBody>
                    <a:bodyPr/>
                    <a:lstStyle/>
                    <a:p>
                      <a:r>
                        <a:rPr lang="en-US" sz="2100" dirty="0"/>
                        <a:t>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10</a:t>
                      </a:r>
                    </a:p>
                  </a:txBody>
                  <a:tcPr marL="91419" marR="91419" marT="45709" marB="45709"/>
                </a:tc>
                <a:tc>
                  <a:txBody>
                    <a:bodyPr/>
                    <a:lstStyle/>
                    <a:p>
                      <a:r>
                        <a:rPr lang="en-US" sz="2100" dirty="0"/>
                        <a:t>3</a:t>
                      </a:r>
                    </a:p>
                  </a:txBody>
                  <a:tcPr marL="91419" marR="91419" marT="45709" marB="45709"/>
                </a:tc>
                <a:extLst>
                  <a:ext uri="{0D108BD9-81ED-4DB2-BD59-A6C34878D82A}">
                    <a16:rowId xmlns:a16="http://schemas.microsoft.com/office/drawing/2014/main" val="4196164740"/>
                  </a:ext>
                </a:extLst>
              </a:tr>
            </a:tbl>
          </a:graphicData>
        </a:graphic>
      </p:graphicFrame>
      <p:sp>
        <p:nvSpPr>
          <p:cNvPr id="16" name="TextBox 15"/>
          <p:cNvSpPr txBox="1"/>
          <p:nvPr/>
        </p:nvSpPr>
        <p:spPr>
          <a:xfrm>
            <a:off x="1425174" y="1341251"/>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1</a:t>
            </a:r>
          </a:p>
        </p:txBody>
      </p:sp>
      <p:sp>
        <p:nvSpPr>
          <p:cNvPr id="17" name="TextBox 16"/>
          <p:cNvSpPr txBox="1"/>
          <p:nvPr/>
        </p:nvSpPr>
        <p:spPr>
          <a:xfrm>
            <a:off x="2361061"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x</a:t>
            </a:r>
            <a:r>
              <a:rPr lang="en-US" sz="1800" kern="0" baseline="-25000" dirty="0">
                <a:ea typeface="Arial Unicode MS" pitchFamily="34" charset="-128"/>
                <a:cs typeface="Arial Unicode MS" pitchFamily="34" charset="-128"/>
              </a:rPr>
              <a:t>2</a:t>
            </a:r>
          </a:p>
        </p:txBody>
      </p:sp>
      <p:sp>
        <p:nvSpPr>
          <p:cNvPr id="18" name="TextBox 17"/>
          <p:cNvSpPr txBox="1"/>
          <p:nvPr/>
        </p:nvSpPr>
        <p:spPr>
          <a:xfrm>
            <a:off x="3792033" y="1337486"/>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8</a:t>
            </a:r>
          </a:p>
        </p:txBody>
      </p:sp>
      <p:sp>
        <p:nvSpPr>
          <p:cNvPr id="19" name="TextBox 18"/>
          <p:cNvSpPr txBox="1"/>
          <p:nvPr/>
        </p:nvSpPr>
        <p:spPr>
          <a:xfrm>
            <a:off x="3750768" y="2966070"/>
            <a:ext cx="390155" cy="2879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5</a:t>
            </a:r>
          </a:p>
        </p:txBody>
      </p:sp>
      <p:graphicFrame>
        <p:nvGraphicFramePr>
          <p:cNvPr id="20" name="Table 19"/>
          <p:cNvGraphicFramePr>
            <a:graphicFrameLocks noGrp="1"/>
          </p:cNvGraphicFramePr>
          <p:nvPr>
            <p:extLst>
              <p:ext uri="{D42A27DB-BD31-4B8C-83A1-F6EECF244321}">
                <p14:modId xmlns:p14="http://schemas.microsoft.com/office/powerpoint/2010/main" val="3936885539"/>
              </p:ext>
            </p:extLst>
          </p:nvPr>
        </p:nvGraphicFramePr>
        <p:xfrm>
          <a:off x="8710241" y="1824590"/>
          <a:ext cx="939701" cy="2098270"/>
        </p:xfrm>
        <a:graphic>
          <a:graphicData uri="http://schemas.openxmlformats.org/drawingml/2006/table">
            <a:tbl>
              <a:tblPr firstRow="1" bandRow="1">
                <a:tableStyleId>{D7AC3CCA-C797-4891-BE02-D94E43425B78}</a:tableStyleId>
              </a:tblPr>
              <a:tblGrid>
                <a:gridCol w="939701">
                  <a:extLst>
                    <a:ext uri="{9D8B030D-6E8A-4147-A177-3AD203B41FA5}">
                      <a16:colId xmlns:a16="http://schemas.microsoft.com/office/drawing/2014/main" val="3456936071"/>
                    </a:ext>
                  </a:extLst>
                </a:gridCol>
              </a:tblGrid>
              <a:tr h="500517">
                <a:tc>
                  <a:txBody>
                    <a:bodyPr/>
                    <a:lstStyle/>
                    <a:p>
                      <a:r>
                        <a:rPr lang="en-US" sz="1400" dirty="0"/>
                        <a:t>Exam Score</a:t>
                      </a:r>
                    </a:p>
                  </a:txBody>
                  <a:tcPr marL="91419" marR="91419" marT="45709" marB="45709"/>
                </a:tc>
                <a:extLst>
                  <a:ext uri="{0D108BD9-81ED-4DB2-BD59-A6C34878D82A}">
                    <a16:rowId xmlns:a16="http://schemas.microsoft.com/office/drawing/2014/main" val="1256347152"/>
                  </a:ext>
                </a:extLst>
              </a:tr>
              <a:tr h="578986">
                <a:tc>
                  <a:txBody>
                    <a:bodyPr/>
                    <a:lstStyle/>
                    <a:p>
                      <a:r>
                        <a:rPr lang="en-US" sz="3200" dirty="0"/>
                        <a:t>75</a:t>
                      </a:r>
                    </a:p>
                  </a:txBody>
                  <a:tcPr marL="91419" marR="91419" marT="45709" marB="45709"/>
                </a:tc>
                <a:extLst>
                  <a:ext uri="{0D108BD9-81ED-4DB2-BD59-A6C34878D82A}">
                    <a16:rowId xmlns:a16="http://schemas.microsoft.com/office/drawing/2014/main" val="3570099404"/>
                  </a:ext>
                </a:extLst>
              </a:tr>
              <a:tr h="500517">
                <a:tc>
                  <a:txBody>
                    <a:bodyPr/>
                    <a:lstStyle/>
                    <a:p>
                      <a:r>
                        <a:rPr lang="en-US" sz="2100" dirty="0"/>
                        <a:t>67</a:t>
                      </a:r>
                    </a:p>
                  </a:txBody>
                  <a:tcPr marL="91419" marR="91419" marT="45709" marB="45709"/>
                </a:tc>
                <a:extLst>
                  <a:ext uri="{0D108BD9-81ED-4DB2-BD59-A6C34878D82A}">
                    <a16:rowId xmlns:a16="http://schemas.microsoft.com/office/drawing/2014/main" val="121511751"/>
                  </a:ext>
                </a:extLst>
              </a:tr>
              <a:tr h="500517">
                <a:tc>
                  <a:txBody>
                    <a:bodyPr/>
                    <a:lstStyle/>
                    <a:p>
                      <a:r>
                        <a:rPr lang="en-US" sz="2100" dirty="0"/>
                        <a:t>70</a:t>
                      </a:r>
                    </a:p>
                  </a:txBody>
                  <a:tcPr marL="91419" marR="91419" marT="45709" marB="45709"/>
                </a:tc>
                <a:extLst>
                  <a:ext uri="{0D108BD9-81ED-4DB2-BD59-A6C34878D82A}">
                    <a16:rowId xmlns:a16="http://schemas.microsoft.com/office/drawing/2014/main" val="4196164740"/>
                  </a:ext>
                </a:extLst>
              </a:tr>
            </a:tbl>
          </a:graphicData>
        </a:graphic>
      </p:graphicFrame>
      <p:sp>
        <p:nvSpPr>
          <p:cNvPr id="21" name="TextBox 20"/>
          <p:cNvSpPr txBox="1"/>
          <p:nvPr/>
        </p:nvSpPr>
        <p:spPr>
          <a:xfrm>
            <a:off x="7471460" y="2493300"/>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2" name="TextBox 21"/>
          <p:cNvSpPr txBox="1"/>
          <p:nvPr/>
        </p:nvSpPr>
        <p:spPr>
          <a:xfrm>
            <a:off x="9728301" y="2452852"/>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23" name="TextBox 22"/>
          <p:cNvSpPr txBox="1"/>
          <p:nvPr/>
        </p:nvSpPr>
        <p:spPr>
          <a:xfrm>
            <a:off x="8362475" y="2321179"/>
            <a:ext cx="241577"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r>
              <a:rPr lang="en-US" sz="1800" kern="0" dirty="0">
                <a:ea typeface="Arial Unicode MS" pitchFamily="34" charset="-128"/>
                <a:cs typeface="Arial Unicode MS" pitchFamily="34" charset="-128"/>
              </a:rPr>
              <a:t> </a:t>
            </a:r>
          </a:p>
        </p:txBody>
      </p:sp>
      <p:sp>
        <p:nvSpPr>
          <p:cNvPr id="24" name="TextBox 23"/>
          <p:cNvSpPr txBox="1"/>
          <p:nvPr/>
        </p:nvSpPr>
        <p:spPr>
          <a:xfrm>
            <a:off x="9859080" y="2290408"/>
            <a:ext cx="261558"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2</a:t>
            </a:r>
          </a:p>
        </p:txBody>
      </p:sp>
      <p:sp>
        <p:nvSpPr>
          <p:cNvPr id="25" name="TextBox 24"/>
          <p:cNvSpPr txBox="1"/>
          <p:nvPr/>
        </p:nvSpPr>
        <p:spPr>
          <a:xfrm>
            <a:off x="8043138" y="1412216"/>
            <a:ext cx="2273906"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Goal: Minimize MSE</a:t>
            </a:r>
          </a:p>
        </p:txBody>
      </p:sp>
      <p:sp>
        <p:nvSpPr>
          <p:cNvPr id="32" name="TextBox 31"/>
          <p:cNvSpPr txBox="1"/>
          <p:nvPr/>
        </p:nvSpPr>
        <p:spPr>
          <a:xfrm>
            <a:off x="10002838" y="4735768"/>
            <a:ext cx="1874058"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Now comes the learning.</a:t>
            </a:r>
          </a:p>
        </p:txBody>
      </p:sp>
      <p:sp>
        <p:nvSpPr>
          <p:cNvPr id="3" name="TextBox 2"/>
          <p:cNvSpPr txBox="1"/>
          <p:nvPr/>
        </p:nvSpPr>
        <p:spPr>
          <a:xfrm>
            <a:off x="2283430" y="4725983"/>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WA1</a:t>
            </a:r>
          </a:p>
        </p:txBody>
      </p:sp>
      <p:sp>
        <p:nvSpPr>
          <p:cNvPr id="28" name="TextBox 27"/>
          <p:cNvSpPr txBox="1"/>
          <p:nvPr/>
        </p:nvSpPr>
        <p:spPr>
          <a:xfrm>
            <a:off x="3308893" y="4579760"/>
            <a:ext cx="488050"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599" kern="0" dirty="0">
                <a:ea typeface="Arial Unicode MS" pitchFamily="34" charset="-128"/>
                <a:cs typeface="Arial Unicode MS" pitchFamily="34" charset="-128"/>
              </a:rPr>
              <a:t>-</a:t>
            </a:r>
          </a:p>
        </p:txBody>
      </p:sp>
      <p:sp>
        <p:nvSpPr>
          <p:cNvPr id="30" name="TextBox 29"/>
          <p:cNvSpPr txBox="1"/>
          <p:nvPr/>
        </p:nvSpPr>
        <p:spPr>
          <a:xfrm>
            <a:off x="3792033" y="4807866"/>
            <a:ext cx="1851291"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Learning rate * (</a:t>
            </a:r>
          </a:p>
        </p:txBody>
      </p:sp>
      <p:cxnSp>
        <p:nvCxnSpPr>
          <p:cNvPr id="38" name="Straight Arrow Connector 37"/>
          <p:cNvCxnSpPr/>
          <p:nvPr/>
        </p:nvCxnSpPr>
        <p:spPr>
          <a:xfrm>
            <a:off x="3361916" y="5183115"/>
            <a:ext cx="0" cy="43681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35281" y="5894001"/>
            <a:ext cx="1430972"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Why?</a:t>
            </a:r>
          </a:p>
        </p:txBody>
      </p:sp>
      <mc:AlternateContent xmlns:mc="http://schemas.openxmlformats.org/markup-compatibility/2006" xmlns:a14="http://schemas.microsoft.com/office/drawing/2010/main">
        <mc:Choice Requires="a14">
          <p:graphicFrame>
            <p:nvGraphicFramePr>
              <p:cNvPr id="35" name="Table 34"/>
              <p:cNvGraphicFramePr>
                <a:graphicFrameLocks noGrp="1"/>
              </p:cNvGraphicFramePr>
              <p:nvPr>
                <p:extLst/>
              </p:nvPr>
            </p:nvGraphicFramePr>
            <p:xfrm>
              <a:off x="5737630" y="4725983"/>
              <a:ext cx="3912312" cy="893946"/>
            </p:xfrm>
            <a:graphic>
              <a:graphicData uri="http://schemas.openxmlformats.org/drawingml/2006/table">
                <a:tbl>
                  <a:tblPr firstRow="1" bandRow="1">
                    <a:tableStyleId>{2D5ABB26-0587-4C30-8999-92F81FD0307C}</a:tableStyleId>
                  </a:tblPr>
                  <a:tblGrid>
                    <a:gridCol w="1304104">
                      <a:extLst>
                        <a:ext uri="{9D8B030D-6E8A-4147-A177-3AD203B41FA5}">
                          <a16:colId xmlns:a16="http://schemas.microsoft.com/office/drawing/2014/main" val="1191395133"/>
                        </a:ext>
                      </a:extLst>
                    </a:gridCol>
                    <a:gridCol w="1304104">
                      <a:extLst>
                        <a:ext uri="{9D8B030D-6E8A-4147-A177-3AD203B41FA5}">
                          <a16:colId xmlns:a16="http://schemas.microsoft.com/office/drawing/2014/main" val="3789610679"/>
                        </a:ext>
                      </a:extLst>
                    </a:gridCol>
                    <a:gridCol w="1304104">
                      <a:extLst>
                        <a:ext uri="{9D8B030D-6E8A-4147-A177-3AD203B41FA5}">
                          <a16:colId xmlns:a16="http://schemas.microsoft.com/office/drawing/2014/main" val="923939106"/>
                        </a:ext>
                      </a:extLst>
                    </a:gridCol>
                  </a:tblGrid>
                  <a:tr h="446973">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WA1</a:t>
                          </a:r>
                        </a:p>
                      </a:txBody>
                      <a:tcPr marL="91419" marR="91419" marT="45709" marB="45709">
                        <a:solidFill>
                          <a:schemeClr val="bg1"/>
                        </a:solidFill>
                      </a:tcPr>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WB1</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err="1"/>
                            <a:t>WYa</a:t>
                          </a:r>
                          <a:endParaRPr lang="en-US" sz="1400" dirty="0"/>
                        </a:p>
                      </a:txBody>
                      <a:tcPr marL="91419" marR="91419" marT="45709" marB="45709"/>
                    </a:tc>
                    <a:extLst>
                      <a:ext uri="{0D108BD9-81ED-4DB2-BD59-A6C34878D82A}">
                        <a16:rowId xmlns:a16="http://schemas.microsoft.com/office/drawing/2014/main" val="471494806"/>
                      </a:ext>
                    </a:extLst>
                  </a:tr>
                  <a:tr h="446973">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kumimoji="0" lang="en-US" sz="14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lang="en-US" sz="1400" dirty="0"/>
                            <a:t>WA2</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a:t>WB2</a:t>
                          </a:r>
                        </a:p>
                      </a:txBody>
                      <a:tcPr marL="91419" marR="91419" marT="45709" marB="45709"/>
                    </a:tc>
                    <a:tc>
                      <a:txBody>
                        <a:bodyPr/>
                        <a:lstStyle/>
                        <a:p>
                          <a14:m>
                            <m:oMath xmlns:m="http://schemas.openxmlformats.org/officeDocument/2006/math">
                              <m:r>
                                <a:rPr lang="en-US" sz="1400" kern="0" dirty="0" smtClean="0">
                                  <a:latin typeface="Cambria Math" panose="02040503050406030204" pitchFamily="18" charset="0"/>
                                </a:rPr>
                                <m:t>𝜕</m:t>
                              </m:r>
                              <m:r>
                                <a:rPr lang="en-US" sz="1400" i="1" kern="0" dirty="0">
                                  <a:latin typeface="Cambria Math" panose="02040503050406030204" pitchFamily="18" charset="0"/>
                                </a:rPr>
                                <m:t> </m:t>
                              </m:r>
                              <m:r>
                                <a:rPr lang="en-US" sz="1400" b="0" i="1" kern="0" dirty="0" smtClean="0">
                                  <a:latin typeface="Cambria Math" panose="02040503050406030204" pitchFamily="18" charset="0"/>
                                </a:rPr>
                                <m:t>𝑒𝑟𝑓</m:t>
                              </m:r>
                            </m:oMath>
                          </a14:m>
                          <a:r>
                            <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rPr>
                            <a:t> / </a:t>
                          </a:r>
                          <a14:m>
                            <m:oMath xmlns:m="http://schemas.openxmlformats.org/officeDocument/2006/math">
                              <m:r>
                                <a:rPr lang="en-US" sz="1400" kern="0" dirty="0" smtClean="0">
                                  <a:latin typeface="Cambria Math" panose="02040503050406030204" pitchFamily="18" charset="0"/>
                                </a:rPr>
                                <m:t>𝜕</m:t>
                              </m:r>
                            </m:oMath>
                          </a14:m>
                          <a:r>
                            <a:rPr lang="en-US" sz="1400" dirty="0" err="1"/>
                            <a:t>WYb</a:t>
                          </a:r>
                          <a:endParaRPr lang="en-US" sz="1400" dirty="0"/>
                        </a:p>
                      </a:txBody>
                      <a:tcPr marL="91419" marR="91419" marT="45709" marB="45709"/>
                    </a:tc>
                    <a:extLst>
                      <a:ext uri="{0D108BD9-81ED-4DB2-BD59-A6C34878D82A}">
                        <a16:rowId xmlns:a16="http://schemas.microsoft.com/office/drawing/2014/main" val="2027694275"/>
                      </a:ext>
                    </a:extLst>
                  </a:tr>
                </a:tbl>
              </a:graphicData>
            </a:graphic>
          </p:graphicFrame>
        </mc:Choice>
        <mc:Fallback xmlns="">
          <p:graphicFrame>
            <p:nvGraphicFramePr>
              <p:cNvPr id="35" name="Table 34"/>
              <p:cNvGraphicFramePr>
                <a:graphicFrameLocks noGrp="1"/>
              </p:cNvGraphicFramePr>
              <p:nvPr>
                <p:extLst/>
              </p:nvPr>
            </p:nvGraphicFramePr>
            <p:xfrm>
              <a:off x="5737630" y="4725983"/>
              <a:ext cx="3912312" cy="893946"/>
            </p:xfrm>
            <a:graphic>
              <a:graphicData uri="http://schemas.openxmlformats.org/drawingml/2006/table">
                <a:tbl>
                  <a:tblPr firstRow="1" bandRow="1">
                    <a:tableStyleId>{2D5ABB26-0587-4C30-8999-92F81FD0307C}</a:tableStyleId>
                  </a:tblPr>
                  <a:tblGrid>
                    <a:gridCol w="1304104">
                      <a:extLst>
                        <a:ext uri="{9D8B030D-6E8A-4147-A177-3AD203B41FA5}">
                          <a16:colId xmlns:a16="http://schemas.microsoft.com/office/drawing/2014/main" val="1191395133"/>
                        </a:ext>
                      </a:extLst>
                    </a:gridCol>
                    <a:gridCol w="1304104">
                      <a:extLst>
                        <a:ext uri="{9D8B030D-6E8A-4147-A177-3AD203B41FA5}">
                          <a16:colId xmlns:a16="http://schemas.microsoft.com/office/drawing/2014/main" val="3789610679"/>
                        </a:ext>
                      </a:extLst>
                    </a:gridCol>
                    <a:gridCol w="1304104">
                      <a:extLst>
                        <a:ext uri="{9D8B030D-6E8A-4147-A177-3AD203B41FA5}">
                          <a16:colId xmlns:a16="http://schemas.microsoft.com/office/drawing/2014/main" val="923939106"/>
                        </a:ext>
                      </a:extLst>
                    </a:gridCol>
                  </a:tblGrid>
                  <a:tr h="446973">
                    <a:tc>
                      <a:txBody>
                        <a:bodyPr/>
                        <a:lstStyle/>
                        <a:p>
                          <a:endParaRPr lang="en-US"/>
                        </a:p>
                      </a:txBody>
                      <a:tcPr marL="91419" marR="91419" marT="45709" marB="45709">
                        <a:blipFill>
                          <a:blip r:embed="rId3"/>
                          <a:stretch>
                            <a:fillRect t="-2778" r="-199029" b="-94444"/>
                          </a:stretch>
                        </a:blipFill>
                      </a:tcPr>
                    </a:tc>
                    <a:tc>
                      <a:txBody>
                        <a:bodyPr/>
                        <a:lstStyle/>
                        <a:p>
                          <a:endParaRPr lang="en-US"/>
                        </a:p>
                      </a:txBody>
                      <a:tcPr marL="91419" marR="91419" marT="45709" marB="45709">
                        <a:blipFill>
                          <a:blip r:embed="rId3"/>
                          <a:stretch>
                            <a:fillRect l="-100000" t="-2778" r="-99029" b="-94444"/>
                          </a:stretch>
                        </a:blipFill>
                      </a:tcPr>
                    </a:tc>
                    <a:tc>
                      <a:txBody>
                        <a:bodyPr/>
                        <a:lstStyle/>
                        <a:p>
                          <a:endParaRPr lang="en-US"/>
                        </a:p>
                      </a:txBody>
                      <a:tcPr marL="91419" marR="91419" marT="45709" marB="45709">
                        <a:blipFill>
                          <a:blip r:embed="rId3"/>
                          <a:stretch>
                            <a:fillRect l="-200000" t="-2778" r="971" b="-94444"/>
                          </a:stretch>
                        </a:blipFill>
                      </a:tcPr>
                    </a:tc>
                    <a:extLst>
                      <a:ext uri="{0D108BD9-81ED-4DB2-BD59-A6C34878D82A}">
                        <a16:rowId xmlns:a16="http://schemas.microsoft.com/office/drawing/2014/main" val="471494806"/>
                      </a:ext>
                    </a:extLst>
                  </a:tr>
                  <a:tr h="446973">
                    <a:tc>
                      <a:txBody>
                        <a:bodyPr/>
                        <a:lstStyle/>
                        <a:p>
                          <a:endParaRPr lang="en-US"/>
                        </a:p>
                      </a:txBody>
                      <a:tcPr marL="91419" marR="91419" marT="45709" marB="45709">
                        <a:blipFill>
                          <a:blip r:embed="rId3"/>
                          <a:stretch>
                            <a:fillRect t="-105714" r="-199029" b="2857"/>
                          </a:stretch>
                        </a:blipFill>
                      </a:tcPr>
                    </a:tc>
                    <a:tc>
                      <a:txBody>
                        <a:bodyPr/>
                        <a:lstStyle/>
                        <a:p>
                          <a:endParaRPr lang="en-US"/>
                        </a:p>
                      </a:txBody>
                      <a:tcPr marL="91419" marR="91419" marT="45709" marB="45709">
                        <a:blipFill>
                          <a:blip r:embed="rId3"/>
                          <a:stretch>
                            <a:fillRect l="-100000" t="-105714" r="-99029" b="2857"/>
                          </a:stretch>
                        </a:blipFill>
                      </a:tcPr>
                    </a:tc>
                    <a:tc>
                      <a:txBody>
                        <a:bodyPr/>
                        <a:lstStyle/>
                        <a:p>
                          <a:endParaRPr lang="en-US"/>
                        </a:p>
                      </a:txBody>
                      <a:tcPr marL="91419" marR="91419" marT="45709" marB="45709">
                        <a:blipFill>
                          <a:blip r:embed="rId3"/>
                          <a:stretch>
                            <a:fillRect l="-200000" t="-105714" r="971" b="2857"/>
                          </a:stretch>
                        </a:blipFill>
                      </a:tcPr>
                    </a:tc>
                    <a:extLst>
                      <a:ext uri="{0D108BD9-81ED-4DB2-BD59-A6C34878D82A}">
                        <a16:rowId xmlns:a16="http://schemas.microsoft.com/office/drawing/2014/main" val="2027694275"/>
                      </a:ext>
                    </a:extLst>
                  </a:tr>
                </a:tbl>
              </a:graphicData>
            </a:graphic>
          </p:graphicFrame>
        </mc:Fallback>
      </mc:AlternateContent>
      <p:sp>
        <p:nvSpPr>
          <p:cNvPr id="36" name="Double Bracket 35"/>
          <p:cNvSpPr/>
          <p:nvPr/>
        </p:nvSpPr>
        <p:spPr>
          <a:xfrm>
            <a:off x="5643324" y="4499197"/>
            <a:ext cx="4084976" cy="1367835"/>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8463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 How?</a:t>
            </a:r>
          </a:p>
        </p:txBody>
      </p:sp>
      <p:sp>
        <p:nvSpPr>
          <p:cNvPr id="34" name="TextBox 33"/>
          <p:cNvSpPr txBox="1"/>
          <p:nvPr/>
        </p:nvSpPr>
        <p:spPr>
          <a:xfrm>
            <a:off x="2521719" y="2263246"/>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WA1</a:t>
            </a:r>
          </a:p>
        </p:txBody>
      </p:sp>
      <p:sp>
        <p:nvSpPr>
          <p:cNvPr id="37" name="TextBox 36"/>
          <p:cNvSpPr txBox="1"/>
          <p:nvPr/>
        </p:nvSpPr>
        <p:spPr>
          <a:xfrm>
            <a:off x="2521719" y="2798373"/>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WA2</a:t>
            </a:r>
          </a:p>
        </p:txBody>
      </p:sp>
      <p:sp>
        <p:nvSpPr>
          <p:cNvPr id="39" name="Double Bracket 38"/>
          <p:cNvSpPr/>
          <p:nvPr/>
        </p:nvSpPr>
        <p:spPr>
          <a:xfrm>
            <a:off x="2363409" y="2058528"/>
            <a:ext cx="1015420" cy="3298301"/>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2521719" y="3307478"/>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WB1</a:t>
            </a:r>
          </a:p>
        </p:txBody>
      </p:sp>
      <p:sp>
        <p:nvSpPr>
          <p:cNvPr id="42" name="TextBox 41"/>
          <p:cNvSpPr txBox="1"/>
          <p:nvPr/>
        </p:nvSpPr>
        <p:spPr>
          <a:xfrm>
            <a:off x="2513101" y="3777553"/>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WB2</a:t>
            </a:r>
          </a:p>
        </p:txBody>
      </p:sp>
      <p:sp>
        <p:nvSpPr>
          <p:cNvPr id="43" name="TextBox 42"/>
          <p:cNvSpPr txBox="1"/>
          <p:nvPr/>
        </p:nvSpPr>
        <p:spPr>
          <a:xfrm>
            <a:off x="2521719" y="4247628"/>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err="1">
                <a:ea typeface="Arial Unicode MS" pitchFamily="34" charset="-128"/>
                <a:cs typeface="Arial Unicode MS" pitchFamily="34" charset="-128"/>
              </a:rPr>
              <a:t>WYa</a:t>
            </a:r>
            <a:endParaRPr lang="en-US" sz="2400" kern="0" dirty="0">
              <a:ea typeface="Arial Unicode MS" pitchFamily="34" charset="-128"/>
              <a:cs typeface="Arial Unicode MS" pitchFamily="34" charset="-128"/>
            </a:endParaRPr>
          </a:p>
        </p:txBody>
      </p:sp>
      <p:sp>
        <p:nvSpPr>
          <p:cNvPr id="44" name="TextBox 43"/>
          <p:cNvSpPr txBox="1"/>
          <p:nvPr/>
        </p:nvSpPr>
        <p:spPr>
          <a:xfrm>
            <a:off x="2521719" y="4730394"/>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err="1">
                <a:ea typeface="Arial Unicode MS" pitchFamily="34" charset="-128"/>
                <a:cs typeface="Arial Unicode MS" pitchFamily="34" charset="-128"/>
              </a:rPr>
              <a:t>WYb</a:t>
            </a:r>
            <a:endParaRPr lang="en-US" sz="2400" kern="0" dirty="0">
              <a:ea typeface="Arial Unicode MS" pitchFamily="34" charset="-128"/>
              <a:cs typeface="Arial Unicode MS" pitchFamily="34" charset="-128"/>
            </a:endParaRPr>
          </a:p>
        </p:txBody>
      </p:sp>
      <p:sp>
        <p:nvSpPr>
          <p:cNvPr id="45" name="TextBox 44"/>
          <p:cNvSpPr txBox="1"/>
          <p:nvPr/>
        </p:nvSpPr>
        <p:spPr>
          <a:xfrm>
            <a:off x="4744079" y="2193891"/>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WA1</a:t>
            </a:r>
          </a:p>
        </p:txBody>
      </p:sp>
      <p:sp>
        <p:nvSpPr>
          <p:cNvPr id="46" name="TextBox 45"/>
          <p:cNvSpPr txBox="1"/>
          <p:nvPr/>
        </p:nvSpPr>
        <p:spPr>
          <a:xfrm>
            <a:off x="4744079" y="2729018"/>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WA2</a:t>
            </a:r>
          </a:p>
        </p:txBody>
      </p:sp>
      <p:sp>
        <p:nvSpPr>
          <p:cNvPr id="47" name="Double Bracket 46"/>
          <p:cNvSpPr/>
          <p:nvPr/>
        </p:nvSpPr>
        <p:spPr>
          <a:xfrm>
            <a:off x="4585769" y="1989173"/>
            <a:ext cx="1015420" cy="3298301"/>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4744079" y="3238123"/>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WB1</a:t>
            </a:r>
          </a:p>
        </p:txBody>
      </p:sp>
      <p:sp>
        <p:nvSpPr>
          <p:cNvPr id="49" name="TextBox 48"/>
          <p:cNvSpPr txBox="1"/>
          <p:nvPr/>
        </p:nvSpPr>
        <p:spPr>
          <a:xfrm>
            <a:off x="4735461" y="3708198"/>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WB2</a:t>
            </a:r>
          </a:p>
        </p:txBody>
      </p:sp>
      <p:sp>
        <p:nvSpPr>
          <p:cNvPr id="50" name="TextBox 49"/>
          <p:cNvSpPr txBox="1"/>
          <p:nvPr/>
        </p:nvSpPr>
        <p:spPr>
          <a:xfrm>
            <a:off x="4744079" y="4178273"/>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err="1">
                <a:ea typeface="Arial Unicode MS" pitchFamily="34" charset="-128"/>
                <a:cs typeface="Arial Unicode MS" pitchFamily="34" charset="-128"/>
              </a:rPr>
              <a:t>WYa</a:t>
            </a:r>
            <a:endParaRPr lang="en-US" sz="2400" kern="0" dirty="0">
              <a:ea typeface="Arial Unicode MS" pitchFamily="34" charset="-128"/>
              <a:cs typeface="Arial Unicode MS" pitchFamily="34" charset="-128"/>
            </a:endParaRPr>
          </a:p>
        </p:txBody>
      </p:sp>
      <p:sp>
        <p:nvSpPr>
          <p:cNvPr id="51" name="TextBox 50"/>
          <p:cNvSpPr txBox="1"/>
          <p:nvPr/>
        </p:nvSpPr>
        <p:spPr>
          <a:xfrm>
            <a:off x="4744079" y="4661039"/>
            <a:ext cx="865728" cy="36924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err="1">
                <a:ea typeface="Arial Unicode MS" pitchFamily="34" charset="-128"/>
                <a:cs typeface="Arial Unicode MS" pitchFamily="34" charset="-128"/>
              </a:rPr>
              <a:t>WYb</a:t>
            </a:r>
            <a:endParaRPr lang="en-US" sz="2400" kern="0" dirty="0">
              <a:ea typeface="Arial Unicode MS" pitchFamily="34" charset="-128"/>
              <a:cs typeface="Arial Unicode MS" pitchFamily="34" charset="-128"/>
            </a:endParaRPr>
          </a:p>
        </p:txBody>
      </p:sp>
      <p:sp>
        <p:nvSpPr>
          <p:cNvPr id="27" name="TextBox 26"/>
          <p:cNvSpPr txBox="1"/>
          <p:nvPr/>
        </p:nvSpPr>
        <p:spPr>
          <a:xfrm>
            <a:off x="3842311" y="3307478"/>
            <a:ext cx="822614" cy="55387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599" kern="0" dirty="0">
                <a:ea typeface="Arial Unicode MS" pitchFamily="34" charset="-128"/>
                <a:cs typeface="Arial Unicode MS" pitchFamily="34" charset="-128"/>
              </a:rPr>
              <a:t>=</a:t>
            </a:r>
          </a:p>
        </p:txBody>
      </p:sp>
      <p:sp>
        <p:nvSpPr>
          <p:cNvPr id="29" name="TextBox 28"/>
          <p:cNvSpPr txBox="1"/>
          <p:nvPr/>
        </p:nvSpPr>
        <p:spPr>
          <a:xfrm>
            <a:off x="6103802" y="3301830"/>
            <a:ext cx="481690"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p>
        </p:txBody>
      </p:sp>
      <mc:AlternateContent xmlns:mc="http://schemas.openxmlformats.org/markup-compatibility/2006" xmlns:a14="http://schemas.microsoft.com/office/drawing/2010/main">
        <mc:Choice Requires="a14">
          <p:sp>
            <p:nvSpPr>
              <p:cNvPr id="31" name="TextBox 30"/>
              <p:cNvSpPr txBox="1"/>
              <p:nvPr/>
            </p:nvSpPr>
            <p:spPr>
              <a:xfrm>
                <a:off x="6513979" y="3167620"/>
                <a:ext cx="574944" cy="67695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sz="4399" i="1" kern="0" dirty="0">
                          <a:latin typeface="Cambria Math" panose="02040503050406030204" pitchFamily="18" charset="0"/>
                        </a:rPr>
                        <m:t>𝛼</m:t>
                      </m:r>
                    </m:oMath>
                  </m:oMathPara>
                </a14:m>
                <a:endParaRPr lang="en-US" sz="4399" kern="0" dirty="0" err="1">
                  <a:ea typeface="Arial Unicode MS" pitchFamily="34" charset="-128"/>
                  <a:cs typeface="Arial Unicode MS" pitchFamily="34" charset="-128"/>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513979" y="3167620"/>
                <a:ext cx="574944" cy="676951"/>
              </a:xfrm>
              <a:prstGeom prst="rect">
                <a:avLst/>
              </a:prstGeom>
              <a:blipFill>
                <a:blip r:embed="rId3"/>
                <a:stretch>
                  <a:fillRect l="-4348"/>
                </a:stretch>
              </a:blipFill>
            </p:spPr>
            <p:txBody>
              <a:bodyPr/>
              <a:lstStyle/>
              <a:p>
                <a:r>
                  <a:rPr lang="en-US">
                    <a:noFill/>
                  </a:rPr>
                  <a:t> </a:t>
                </a:r>
              </a:p>
            </p:txBody>
          </p:sp>
        </mc:Fallback>
      </mc:AlternateContent>
      <p:sp>
        <p:nvSpPr>
          <p:cNvPr id="52" name="TextBox 51"/>
          <p:cNvSpPr txBox="1"/>
          <p:nvPr/>
        </p:nvSpPr>
        <p:spPr>
          <a:xfrm>
            <a:off x="7322857" y="3400493"/>
            <a:ext cx="481690" cy="49232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199" kern="0" dirty="0">
                <a:ea typeface="Arial Unicode MS" pitchFamily="34" charset="-128"/>
                <a:cs typeface="Arial Unicode MS" pitchFamily="34" charset="-128"/>
              </a:rPr>
              <a:t>*</a:t>
            </a:r>
          </a:p>
        </p:txBody>
      </p:sp>
      <p:sp>
        <p:nvSpPr>
          <p:cNvPr id="53" name="Double Bracket 52"/>
          <p:cNvSpPr/>
          <p:nvPr/>
        </p:nvSpPr>
        <p:spPr>
          <a:xfrm>
            <a:off x="7812881" y="1989173"/>
            <a:ext cx="1713334" cy="3298302"/>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Rectangle 53"/>
              <p:cNvSpPr/>
              <p:nvPr/>
            </p:nvSpPr>
            <p:spPr>
              <a:xfrm>
                <a:off x="7892805" y="2193891"/>
                <a:ext cx="1543848"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WA1</a:t>
                </a:r>
                <a:endParaRPr lang="en-US" sz="1800" dirty="0"/>
              </a:p>
            </p:txBody>
          </p:sp>
        </mc:Choice>
        <mc:Fallback xmlns="">
          <p:sp>
            <p:nvSpPr>
              <p:cNvPr id="54" name="Rectangle 53"/>
              <p:cNvSpPr>
                <a:spLocks noRot="1" noChangeAspect="1" noMove="1" noResize="1" noEditPoints="1" noAdjustHandles="1" noChangeArrowheads="1" noChangeShapeType="1" noTextEdit="1"/>
              </p:cNvSpPr>
              <p:nvPr/>
            </p:nvSpPr>
            <p:spPr>
              <a:xfrm>
                <a:off x="7892805" y="2193891"/>
                <a:ext cx="1543848" cy="369247"/>
              </a:xfrm>
              <a:prstGeom prst="rect">
                <a:avLst/>
              </a:prstGeom>
              <a:blipFill>
                <a:blip r:embed="rId4"/>
                <a:stretch>
                  <a:fillRect t="-6667" r="-162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7897623" y="2733595"/>
                <a:ext cx="1543848"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WA2</a:t>
                </a:r>
                <a:endParaRPr lang="en-US" sz="1800" dirty="0"/>
              </a:p>
            </p:txBody>
          </p:sp>
        </mc:Choice>
        <mc:Fallback xmlns="">
          <p:sp>
            <p:nvSpPr>
              <p:cNvPr id="55" name="Rectangle 54"/>
              <p:cNvSpPr>
                <a:spLocks noRot="1" noChangeAspect="1" noMove="1" noResize="1" noEditPoints="1" noAdjustHandles="1" noChangeArrowheads="1" noChangeShapeType="1" noTextEdit="1"/>
              </p:cNvSpPr>
              <p:nvPr/>
            </p:nvSpPr>
            <p:spPr>
              <a:xfrm>
                <a:off x="7897623" y="2733595"/>
                <a:ext cx="1543848" cy="369247"/>
              </a:xfrm>
              <a:prstGeom prst="rect">
                <a:avLst/>
              </a:prstGeom>
              <a:blipFill>
                <a:blip r:embed="rId5"/>
                <a:stretch>
                  <a:fillRect t="-3333" r="-24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7903714" y="3238123"/>
                <a:ext cx="1552438"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WB1</a:t>
                </a:r>
                <a:endParaRPr lang="en-US" sz="1800" dirty="0"/>
              </a:p>
            </p:txBody>
          </p:sp>
        </mc:Choice>
        <mc:Fallback xmlns="">
          <p:sp>
            <p:nvSpPr>
              <p:cNvPr id="56" name="Rectangle 55"/>
              <p:cNvSpPr>
                <a:spLocks noRot="1" noChangeAspect="1" noMove="1" noResize="1" noEditPoints="1" noAdjustHandles="1" noChangeArrowheads="1" noChangeShapeType="1" noTextEdit="1"/>
              </p:cNvSpPr>
              <p:nvPr/>
            </p:nvSpPr>
            <p:spPr>
              <a:xfrm>
                <a:off x="7903714" y="3238123"/>
                <a:ext cx="1552438" cy="369247"/>
              </a:xfrm>
              <a:prstGeom prst="rect">
                <a:avLst/>
              </a:prstGeom>
              <a:blipFill>
                <a:blip r:embed="rId6"/>
                <a:stretch>
                  <a:fillRect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7892805" y="3708198"/>
                <a:ext cx="1552438"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WB2</a:t>
                </a:r>
                <a:endParaRPr lang="en-US" sz="1800" dirty="0"/>
              </a:p>
            </p:txBody>
          </p:sp>
        </mc:Choice>
        <mc:Fallback xmlns="">
          <p:sp>
            <p:nvSpPr>
              <p:cNvPr id="57" name="Rectangle 56"/>
              <p:cNvSpPr>
                <a:spLocks noRot="1" noChangeAspect="1" noMove="1" noResize="1" noEditPoints="1" noAdjustHandles="1" noChangeArrowheads="1" noChangeShapeType="1" noTextEdit="1"/>
              </p:cNvSpPr>
              <p:nvPr/>
            </p:nvSpPr>
            <p:spPr>
              <a:xfrm>
                <a:off x="7892805" y="3708198"/>
                <a:ext cx="1552438" cy="369247"/>
              </a:xfrm>
              <a:prstGeom prst="rect">
                <a:avLst/>
              </a:prstGeom>
              <a:blipFill>
                <a:blip r:embed="rId7"/>
                <a:stretch>
                  <a:fillRect t="-6667" r="-161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7892805" y="4152726"/>
                <a:ext cx="1535322"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WYa</a:t>
                </a:r>
                <a:endParaRPr lang="en-US" sz="1800" dirty="0"/>
              </a:p>
            </p:txBody>
          </p:sp>
        </mc:Choice>
        <mc:Fallback xmlns="">
          <p:sp>
            <p:nvSpPr>
              <p:cNvPr id="58" name="Rectangle 57"/>
              <p:cNvSpPr>
                <a:spLocks noRot="1" noChangeAspect="1" noMove="1" noResize="1" noEditPoints="1" noAdjustHandles="1" noChangeArrowheads="1" noChangeShapeType="1" noTextEdit="1"/>
              </p:cNvSpPr>
              <p:nvPr/>
            </p:nvSpPr>
            <p:spPr>
              <a:xfrm>
                <a:off x="7892805" y="4152726"/>
                <a:ext cx="1535322" cy="369247"/>
              </a:xfrm>
              <a:prstGeom prst="rect">
                <a:avLst/>
              </a:prstGeom>
              <a:blipFill>
                <a:blip r:embed="rId8"/>
                <a:stretch>
                  <a:fillRect t="-6667" r="-245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7897099" y="4616875"/>
                <a:ext cx="1552438" cy="369247"/>
              </a:xfrm>
              <a:prstGeom prst="rect">
                <a:avLst/>
              </a:prstGeom>
            </p:spPr>
            <p:txBody>
              <a:bodyPr wrap="none">
                <a:spAutoFit/>
              </a:bodyPr>
              <a:lstStyle/>
              <a:p>
                <a14:m>
                  <m:oMath xmlns:m="http://schemas.openxmlformats.org/officeDocument/2006/math">
                    <m:r>
                      <a:rPr lang="en-US" sz="1800" kern="0" dirty="0">
                        <a:solidFill>
                          <a:srgbClr val="000000"/>
                        </a:solidFill>
                        <a:latin typeface="Cambria Math" panose="02040503050406030204" pitchFamily="18" charset="0"/>
                      </a:rPr>
                      <m:t>𝜕</m:t>
                    </m:r>
                    <m:r>
                      <a:rPr lang="en-US" sz="1800" i="1" kern="0" dirty="0">
                        <a:solidFill>
                          <a:srgbClr val="000000"/>
                        </a:solidFill>
                        <a:latin typeface="Cambria Math" panose="02040503050406030204" pitchFamily="18" charset="0"/>
                      </a:rPr>
                      <m:t> </m:t>
                    </m:r>
                    <m:r>
                      <a:rPr lang="en-US" sz="1800" i="1" kern="0" dirty="0">
                        <a:solidFill>
                          <a:srgbClr val="000000"/>
                        </a:solidFill>
                        <a:latin typeface="Cambria Math" panose="02040503050406030204" pitchFamily="18" charset="0"/>
                      </a:rPr>
                      <m:t>𝑒𝑟𝑓</m:t>
                    </m:r>
                  </m:oMath>
                </a14:m>
                <a:r>
                  <a:rPr lang="en-US" sz="1800" kern="0" dirty="0">
                    <a:solidFill>
                      <a:srgbClr val="000000"/>
                    </a:solidFill>
                    <a:ea typeface="Arial Unicode MS" pitchFamily="34" charset="-128"/>
                    <a:cs typeface="Arial Unicode MS" pitchFamily="34" charset="-128"/>
                  </a:rPr>
                  <a:t> / </a:t>
                </a:r>
                <a14:m>
                  <m:oMath xmlns:m="http://schemas.openxmlformats.org/officeDocument/2006/math">
                    <m:r>
                      <a:rPr lang="en-US" sz="1800" kern="0" dirty="0">
                        <a:solidFill>
                          <a:srgbClr val="000000"/>
                        </a:solidFill>
                        <a:latin typeface="Cambria Math" panose="02040503050406030204" pitchFamily="18" charset="0"/>
                      </a:rPr>
                      <m:t>𝜕</m:t>
                    </m:r>
                  </m:oMath>
                </a14:m>
                <a:r>
                  <a:rPr lang="en-US" sz="1800" dirty="0">
                    <a:solidFill>
                      <a:srgbClr val="000000"/>
                    </a:solidFill>
                  </a:rPr>
                  <a:t>WYb</a:t>
                </a:r>
                <a:endParaRPr lang="en-US" sz="1800" dirty="0"/>
              </a:p>
            </p:txBody>
          </p:sp>
        </mc:Choice>
        <mc:Fallback xmlns="">
          <p:sp>
            <p:nvSpPr>
              <p:cNvPr id="59" name="Rectangle 58"/>
              <p:cNvSpPr>
                <a:spLocks noRot="1" noChangeAspect="1" noMove="1" noResize="1" noEditPoints="1" noAdjustHandles="1" noChangeArrowheads="1" noChangeShapeType="1" noTextEdit="1"/>
              </p:cNvSpPr>
              <p:nvPr/>
            </p:nvSpPr>
            <p:spPr>
              <a:xfrm>
                <a:off x="7897099" y="4616875"/>
                <a:ext cx="1552438" cy="369247"/>
              </a:xfrm>
              <a:prstGeom prst="rect">
                <a:avLst/>
              </a:prstGeom>
              <a:blipFill>
                <a:blip r:embed="rId9"/>
                <a:stretch>
                  <a:fillRect t="-6667" r="-162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322101" y="5820549"/>
                <a:ext cx="3206867" cy="461558"/>
              </a:xfrm>
              <a:prstGeom prst="rect">
                <a:avLst/>
              </a:prstGeom>
            </p:spPr>
            <p:txBody>
              <a:bodyPr wrap="none">
                <a:spAutoFit/>
              </a:bodyPr>
              <a:lstStyle/>
              <a:p>
                <a:r>
                  <a:rPr lang="en-US" sz="2400" kern="0" dirty="0"/>
                  <a:t>Where </a:t>
                </a:r>
                <a14:m>
                  <m:oMath xmlns:m="http://schemas.openxmlformats.org/officeDocument/2006/math">
                    <m:r>
                      <a:rPr lang="en-US" sz="2400" i="1" kern="0" dirty="0">
                        <a:latin typeface="Cambria Math" panose="02040503050406030204" pitchFamily="18" charset="0"/>
                      </a:rPr>
                      <m:t>𝛼</m:t>
                    </m:r>
                  </m:oMath>
                </a14:m>
                <a:r>
                  <a:rPr lang="en-US" dirty="0"/>
                  <a:t> is learning rate</a:t>
                </a:r>
              </a:p>
            </p:txBody>
          </p:sp>
        </mc:Choice>
        <mc:Fallback xmlns="">
          <p:sp>
            <p:nvSpPr>
              <p:cNvPr id="60" name="Rectangle 59"/>
              <p:cNvSpPr>
                <a:spLocks noRot="1" noChangeAspect="1" noMove="1" noResize="1" noEditPoints="1" noAdjustHandles="1" noChangeArrowheads="1" noChangeShapeType="1" noTextEdit="1"/>
              </p:cNvSpPr>
              <p:nvPr/>
            </p:nvSpPr>
            <p:spPr>
              <a:xfrm>
                <a:off x="4322101" y="5820549"/>
                <a:ext cx="3206867" cy="461558"/>
              </a:xfrm>
              <a:prstGeom prst="rect">
                <a:avLst/>
              </a:prstGeom>
              <a:blipFill>
                <a:blip r:embed="rId10"/>
                <a:stretch>
                  <a:fillRect l="-2756" t="-7895" r="-1181" b="-23684"/>
                </a:stretch>
              </a:blipFill>
            </p:spPr>
            <p:txBody>
              <a:bodyPr/>
              <a:lstStyle/>
              <a:p>
                <a:r>
                  <a:rPr lang="en-US">
                    <a:noFill/>
                  </a:rPr>
                  <a:t> </a:t>
                </a:r>
              </a:p>
            </p:txBody>
          </p:sp>
        </mc:Fallback>
      </mc:AlternateContent>
      <p:sp>
        <p:nvSpPr>
          <p:cNvPr id="61" name="TextBox 60"/>
          <p:cNvSpPr txBox="1"/>
          <p:nvPr/>
        </p:nvSpPr>
        <p:spPr>
          <a:xfrm>
            <a:off x="3167163" y="2227470"/>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2" name="TextBox 61"/>
          <p:cNvSpPr txBox="1"/>
          <p:nvPr/>
        </p:nvSpPr>
        <p:spPr>
          <a:xfrm>
            <a:off x="3170825" y="2773355"/>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3" name="TextBox 62"/>
          <p:cNvSpPr txBox="1"/>
          <p:nvPr/>
        </p:nvSpPr>
        <p:spPr>
          <a:xfrm>
            <a:off x="3164426" y="3277400"/>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4" name="TextBox 63"/>
          <p:cNvSpPr txBox="1"/>
          <p:nvPr/>
        </p:nvSpPr>
        <p:spPr>
          <a:xfrm>
            <a:off x="3170825" y="3733140"/>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5" name="TextBox 64"/>
          <p:cNvSpPr txBox="1"/>
          <p:nvPr/>
        </p:nvSpPr>
        <p:spPr>
          <a:xfrm>
            <a:off x="3170825" y="4270586"/>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6" name="TextBox 65"/>
          <p:cNvSpPr txBox="1"/>
          <p:nvPr/>
        </p:nvSpPr>
        <p:spPr>
          <a:xfrm>
            <a:off x="3170825" y="4700796"/>
            <a:ext cx="143983"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a:t>
            </a:r>
          </a:p>
        </p:txBody>
      </p:sp>
      <p:sp>
        <p:nvSpPr>
          <p:cNvPr id="67" name="TextBox 66"/>
          <p:cNvSpPr txBox="1"/>
          <p:nvPr/>
        </p:nvSpPr>
        <p:spPr>
          <a:xfrm>
            <a:off x="1730730" y="1483403"/>
            <a:ext cx="244770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New updated weights</a:t>
            </a:r>
          </a:p>
        </p:txBody>
      </p:sp>
      <p:sp>
        <p:nvSpPr>
          <p:cNvPr id="68" name="TextBox 67"/>
          <p:cNvSpPr txBox="1"/>
          <p:nvPr/>
        </p:nvSpPr>
        <p:spPr>
          <a:xfrm>
            <a:off x="4513778" y="1473717"/>
            <a:ext cx="2447705" cy="2769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Old weights</a:t>
            </a:r>
          </a:p>
        </p:txBody>
      </p:sp>
      <p:sp>
        <p:nvSpPr>
          <p:cNvPr id="69" name="TextBox 68"/>
          <p:cNvSpPr txBox="1"/>
          <p:nvPr/>
        </p:nvSpPr>
        <p:spPr>
          <a:xfrm>
            <a:off x="6513979" y="1343489"/>
            <a:ext cx="4184868" cy="55387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Partial derivative of error function with respect to weights</a:t>
            </a:r>
          </a:p>
        </p:txBody>
      </p:sp>
    </p:spTree>
    <p:extLst>
      <p:ext uri="{BB962C8B-B14F-4D97-AF65-F5344CB8AC3E}">
        <p14:creationId xmlns:p14="http://schemas.microsoft.com/office/powerpoint/2010/main" val="2020293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How Neural Network Solve a Problem - Example of Non-Linearly Separable Data</a:t>
            </a:r>
          </a:p>
        </p:txBody>
      </p:sp>
      <p:grpSp>
        <p:nvGrpSpPr>
          <p:cNvPr id="97" name="Group 3"/>
          <p:cNvGrpSpPr>
            <a:grpSpLocks/>
          </p:cNvGrpSpPr>
          <p:nvPr/>
        </p:nvGrpSpPr>
        <p:grpSpPr bwMode="auto">
          <a:xfrm>
            <a:off x="2354038" y="1413243"/>
            <a:ext cx="4047188" cy="3961483"/>
            <a:chOff x="2448" y="1440"/>
            <a:chExt cx="2550" cy="2496"/>
          </a:xfrm>
        </p:grpSpPr>
        <p:sp>
          <p:nvSpPr>
            <p:cNvPr id="98" name="AutoShape 4"/>
            <p:cNvSpPr>
              <a:spLocks noChangeArrowheads="1"/>
            </p:cNvSpPr>
            <p:nvPr/>
          </p:nvSpPr>
          <p:spPr bwMode="auto">
            <a:xfrm>
              <a:off x="3072" y="2208"/>
              <a:ext cx="1344" cy="1296"/>
            </a:xfrm>
            <a:prstGeom prst="cube">
              <a:avLst>
                <a:gd name="adj" fmla="val 25000"/>
              </a:avLst>
            </a:prstGeom>
            <a:noFill/>
            <a:ln w="9525">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5"/>
            <p:cNvSpPr>
              <a:spLocks noChangeShapeType="1"/>
            </p:cNvSpPr>
            <p:nvPr/>
          </p:nvSpPr>
          <p:spPr bwMode="auto">
            <a:xfrm>
              <a:off x="3408" y="3168"/>
              <a:ext cx="158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6"/>
            <p:cNvSpPr>
              <a:spLocks noChangeShapeType="1"/>
            </p:cNvSpPr>
            <p:nvPr/>
          </p:nvSpPr>
          <p:spPr bwMode="auto">
            <a:xfrm flipV="1">
              <a:off x="3408" y="1632"/>
              <a:ext cx="0" cy="153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Line 7"/>
            <p:cNvSpPr>
              <a:spLocks noChangeShapeType="1"/>
            </p:cNvSpPr>
            <p:nvPr/>
          </p:nvSpPr>
          <p:spPr bwMode="auto">
            <a:xfrm flipH="1">
              <a:off x="2640" y="3168"/>
              <a:ext cx="768" cy="76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Rectangle 8"/>
            <p:cNvSpPr>
              <a:spLocks noChangeArrowheads="1"/>
            </p:cNvSpPr>
            <p:nvPr/>
          </p:nvSpPr>
          <p:spPr bwMode="auto">
            <a:xfrm>
              <a:off x="2448" y="3456"/>
              <a:ext cx="201" cy="2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a</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sp>
          <p:nvSpPr>
            <p:cNvPr id="103" name="Rectangle 9"/>
            <p:cNvSpPr>
              <a:spLocks noChangeArrowheads="1"/>
            </p:cNvSpPr>
            <p:nvPr/>
          </p:nvSpPr>
          <p:spPr bwMode="auto">
            <a:xfrm>
              <a:off x="4797" y="2841"/>
              <a:ext cx="201" cy="2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b</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sp>
          <p:nvSpPr>
            <p:cNvPr id="104" name="Rectangle 10"/>
            <p:cNvSpPr>
              <a:spLocks noChangeArrowheads="1"/>
            </p:cNvSpPr>
            <p:nvPr/>
          </p:nvSpPr>
          <p:spPr bwMode="auto">
            <a:xfrm>
              <a:off x="3117" y="1440"/>
              <a:ext cx="192" cy="2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c</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grpSp>
      <p:grpSp>
        <p:nvGrpSpPr>
          <p:cNvPr id="105" name="Group 11"/>
          <p:cNvGrpSpPr>
            <a:grpSpLocks/>
          </p:cNvGrpSpPr>
          <p:nvPr/>
        </p:nvGrpSpPr>
        <p:grpSpPr bwMode="auto">
          <a:xfrm>
            <a:off x="3192043" y="2479796"/>
            <a:ext cx="2437836" cy="2361653"/>
            <a:chOff x="2976" y="2112"/>
            <a:chExt cx="1536" cy="1488"/>
          </a:xfrm>
        </p:grpSpPr>
        <p:sp>
          <p:nvSpPr>
            <p:cNvPr id="106" name="Oval 12"/>
            <p:cNvSpPr>
              <a:spLocks noChangeArrowheads="1"/>
            </p:cNvSpPr>
            <p:nvPr/>
          </p:nvSpPr>
          <p:spPr bwMode="auto">
            <a:xfrm>
              <a:off x="3312" y="307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Oval 13"/>
            <p:cNvSpPr>
              <a:spLocks noChangeArrowheads="1"/>
            </p:cNvSpPr>
            <p:nvPr/>
          </p:nvSpPr>
          <p:spPr bwMode="auto">
            <a:xfrm>
              <a:off x="4320" y="211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Oval 14"/>
            <p:cNvSpPr>
              <a:spLocks noChangeArrowheads="1"/>
            </p:cNvSpPr>
            <p:nvPr/>
          </p:nvSpPr>
          <p:spPr bwMode="auto">
            <a:xfrm>
              <a:off x="3984" y="340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Oval 15"/>
            <p:cNvSpPr>
              <a:spLocks noChangeArrowheads="1"/>
            </p:cNvSpPr>
            <p:nvPr/>
          </p:nvSpPr>
          <p:spPr bwMode="auto">
            <a:xfrm>
              <a:off x="2976" y="244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0" name="Group 16"/>
          <p:cNvGrpSpPr>
            <a:grpSpLocks/>
          </p:cNvGrpSpPr>
          <p:nvPr/>
        </p:nvGrpSpPr>
        <p:grpSpPr bwMode="auto">
          <a:xfrm>
            <a:off x="3192043" y="2479796"/>
            <a:ext cx="2437836" cy="2361653"/>
            <a:chOff x="2976" y="2112"/>
            <a:chExt cx="1536" cy="1488"/>
          </a:xfrm>
        </p:grpSpPr>
        <p:grpSp>
          <p:nvGrpSpPr>
            <p:cNvPr id="111" name="Group 17"/>
            <p:cNvGrpSpPr>
              <a:grpSpLocks/>
            </p:cNvGrpSpPr>
            <p:nvPr/>
          </p:nvGrpSpPr>
          <p:grpSpPr bwMode="auto">
            <a:xfrm>
              <a:off x="2976" y="3408"/>
              <a:ext cx="192" cy="192"/>
              <a:chOff x="1296" y="2784"/>
              <a:chExt cx="192" cy="192"/>
            </a:xfrm>
          </p:grpSpPr>
          <p:sp>
            <p:nvSpPr>
              <p:cNvPr id="121" name="Line 18"/>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Line 19"/>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2" name="Group 20"/>
            <p:cNvGrpSpPr>
              <a:grpSpLocks/>
            </p:cNvGrpSpPr>
            <p:nvPr/>
          </p:nvGrpSpPr>
          <p:grpSpPr bwMode="auto">
            <a:xfrm>
              <a:off x="4320" y="3072"/>
              <a:ext cx="192" cy="192"/>
              <a:chOff x="1296" y="2784"/>
              <a:chExt cx="192" cy="192"/>
            </a:xfrm>
          </p:grpSpPr>
          <p:sp>
            <p:nvSpPr>
              <p:cNvPr id="119" name="Line 21"/>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Line 22"/>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3" name="Group 23"/>
            <p:cNvGrpSpPr>
              <a:grpSpLocks/>
            </p:cNvGrpSpPr>
            <p:nvPr/>
          </p:nvGrpSpPr>
          <p:grpSpPr bwMode="auto">
            <a:xfrm>
              <a:off x="3312" y="2112"/>
              <a:ext cx="192" cy="192"/>
              <a:chOff x="1296" y="2784"/>
              <a:chExt cx="192" cy="192"/>
            </a:xfrm>
          </p:grpSpPr>
          <p:sp>
            <p:nvSpPr>
              <p:cNvPr id="117" name="Line 24"/>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Line 25"/>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4" name="Group 26"/>
            <p:cNvGrpSpPr>
              <a:grpSpLocks/>
            </p:cNvGrpSpPr>
            <p:nvPr/>
          </p:nvGrpSpPr>
          <p:grpSpPr bwMode="auto">
            <a:xfrm>
              <a:off x="3984" y="2448"/>
              <a:ext cx="192" cy="192"/>
              <a:chOff x="1296" y="2784"/>
              <a:chExt cx="192" cy="192"/>
            </a:xfrm>
          </p:grpSpPr>
          <p:sp>
            <p:nvSpPr>
              <p:cNvPr id="115" name="Line 27"/>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Line 28"/>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aphicFrame>
        <p:nvGraphicFramePr>
          <p:cNvPr id="3" name="Table 2"/>
          <p:cNvGraphicFramePr>
            <a:graphicFrameLocks noGrp="1"/>
          </p:cNvGraphicFramePr>
          <p:nvPr>
            <p:extLst/>
          </p:nvPr>
        </p:nvGraphicFramePr>
        <p:xfrm>
          <a:off x="7753388" y="1557226"/>
          <a:ext cx="1824004" cy="3943170"/>
        </p:xfrm>
        <a:graphic>
          <a:graphicData uri="http://schemas.openxmlformats.org/drawingml/2006/table">
            <a:tbl>
              <a:tblPr firstRow="1" bandRow="1">
                <a:tableStyleId>{616DA210-FB5B-4158-B5E0-FEB733F419BA}</a:tableStyleId>
              </a:tblPr>
              <a:tblGrid>
                <a:gridCol w="456001">
                  <a:extLst>
                    <a:ext uri="{9D8B030D-6E8A-4147-A177-3AD203B41FA5}">
                      <a16:colId xmlns:a16="http://schemas.microsoft.com/office/drawing/2014/main" val="1753480315"/>
                    </a:ext>
                  </a:extLst>
                </a:gridCol>
                <a:gridCol w="456001">
                  <a:extLst>
                    <a:ext uri="{9D8B030D-6E8A-4147-A177-3AD203B41FA5}">
                      <a16:colId xmlns:a16="http://schemas.microsoft.com/office/drawing/2014/main" val="3982333997"/>
                    </a:ext>
                  </a:extLst>
                </a:gridCol>
                <a:gridCol w="456001">
                  <a:extLst>
                    <a:ext uri="{9D8B030D-6E8A-4147-A177-3AD203B41FA5}">
                      <a16:colId xmlns:a16="http://schemas.microsoft.com/office/drawing/2014/main" val="242393648"/>
                    </a:ext>
                  </a:extLst>
                </a:gridCol>
                <a:gridCol w="456001">
                  <a:extLst>
                    <a:ext uri="{9D8B030D-6E8A-4147-A177-3AD203B41FA5}">
                      <a16:colId xmlns:a16="http://schemas.microsoft.com/office/drawing/2014/main" val="261905052"/>
                    </a:ext>
                  </a:extLst>
                </a:gridCol>
              </a:tblGrid>
              <a:tr h="438130">
                <a:tc>
                  <a:txBody>
                    <a:bodyPr/>
                    <a:lstStyle/>
                    <a:p>
                      <a:r>
                        <a:rPr lang="en-US" sz="2100" dirty="0"/>
                        <a:t>a</a:t>
                      </a:r>
                    </a:p>
                  </a:txBody>
                  <a:tcPr marL="91419" marR="91419" marT="45709" marB="45709"/>
                </a:tc>
                <a:tc>
                  <a:txBody>
                    <a:bodyPr/>
                    <a:lstStyle/>
                    <a:p>
                      <a:r>
                        <a:rPr lang="en-US" sz="2100" b="0" dirty="0"/>
                        <a:t>b</a:t>
                      </a:r>
                    </a:p>
                  </a:txBody>
                  <a:tcPr marL="91419" marR="91419" marT="45709" marB="45709"/>
                </a:tc>
                <a:tc>
                  <a:txBody>
                    <a:bodyPr/>
                    <a:lstStyle/>
                    <a:p>
                      <a:r>
                        <a:rPr lang="en-US" sz="2100" dirty="0"/>
                        <a:t>c</a:t>
                      </a:r>
                    </a:p>
                  </a:txBody>
                  <a:tcPr marL="91419" marR="91419" marT="45709" marB="45709"/>
                </a:tc>
                <a:tc>
                  <a:txBody>
                    <a:bodyPr/>
                    <a:lstStyle/>
                    <a:p>
                      <a:r>
                        <a:rPr lang="en-US" sz="2100" dirty="0"/>
                        <a:t>y</a:t>
                      </a:r>
                    </a:p>
                  </a:txBody>
                  <a:tcPr marL="91419" marR="91419" marT="45709" marB="45709"/>
                </a:tc>
                <a:extLst>
                  <a:ext uri="{0D108BD9-81ED-4DB2-BD59-A6C34878D82A}">
                    <a16:rowId xmlns:a16="http://schemas.microsoft.com/office/drawing/2014/main" val="1903527276"/>
                  </a:ext>
                </a:extLst>
              </a:tr>
              <a:tr h="438130">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782173224"/>
                  </a:ext>
                </a:extLst>
              </a:tr>
              <a:tr h="438130">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253893523"/>
                  </a:ext>
                </a:extLst>
              </a:tr>
              <a:tr h="438130">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1244402833"/>
                  </a:ext>
                </a:extLst>
              </a:tr>
              <a:tr h="438130">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071852314"/>
                  </a:ext>
                </a:extLst>
              </a:tr>
              <a:tr h="438130">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2668137501"/>
                  </a:ext>
                </a:extLst>
              </a:tr>
              <a:tr h="438130">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926735662"/>
                  </a:ext>
                </a:extLst>
              </a:tr>
              <a:tr h="438130">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0</a:t>
                      </a:r>
                    </a:p>
                  </a:txBody>
                  <a:tcPr marL="91419" marR="91419" marT="45709" marB="45709"/>
                </a:tc>
                <a:tc>
                  <a:txBody>
                    <a:bodyPr/>
                    <a:lstStyle/>
                    <a:p>
                      <a:r>
                        <a:rPr lang="en-US" sz="2100" dirty="0"/>
                        <a:t>0</a:t>
                      </a:r>
                    </a:p>
                  </a:txBody>
                  <a:tcPr marL="91419" marR="91419" marT="45709" marB="45709"/>
                </a:tc>
                <a:extLst>
                  <a:ext uri="{0D108BD9-81ED-4DB2-BD59-A6C34878D82A}">
                    <a16:rowId xmlns:a16="http://schemas.microsoft.com/office/drawing/2014/main" val="3899561728"/>
                  </a:ext>
                </a:extLst>
              </a:tr>
              <a:tr h="438130">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tc>
                  <a:txBody>
                    <a:bodyPr/>
                    <a:lstStyle/>
                    <a:p>
                      <a:r>
                        <a:rPr lang="en-US" sz="2100" dirty="0"/>
                        <a:t>1</a:t>
                      </a:r>
                    </a:p>
                  </a:txBody>
                  <a:tcPr marL="91419" marR="91419" marT="45709" marB="45709"/>
                </a:tc>
                <a:extLst>
                  <a:ext uri="{0D108BD9-81ED-4DB2-BD59-A6C34878D82A}">
                    <a16:rowId xmlns:a16="http://schemas.microsoft.com/office/drawing/2014/main" val="2700280855"/>
                  </a:ext>
                </a:extLst>
              </a:tr>
            </a:tbl>
          </a:graphicData>
        </a:graphic>
      </p:graphicFrame>
    </p:spTree>
    <p:extLst>
      <p:ext uri="{BB962C8B-B14F-4D97-AF65-F5344CB8AC3E}">
        <p14:creationId xmlns:p14="http://schemas.microsoft.com/office/powerpoint/2010/main" val="81112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2000"/>
                                        <p:tgtEl>
                                          <p:spTgt spid="97"/>
                                        </p:tgtEl>
                                      </p:cBhvr>
                                    </p:animEffect>
                                    <p:anim calcmode="lin" valueType="num">
                                      <p:cBhvr>
                                        <p:cTn id="8" dur="2000" fill="hold"/>
                                        <p:tgtEl>
                                          <p:spTgt spid="97"/>
                                        </p:tgtEl>
                                        <p:attrNameLst>
                                          <p:attrName>style.rotation</p:attrName>
                                        </p:attrNameLst>
                                      </p:cBhvr>
                                      <p:tavLst>
                                        <p:tav tm="0">
                                          <p:val>
                                            <p:fltVal val="720"/>
                                          </p:val>
                                        </p:tav>
                                        <p:tav tm="100000">
                                          <p:val>
                                            <p:fltVal val="0"/>
                                          </p:val>
                                        </p:tav>
                                      </p:tavLst>
                                    </p:anim>
                                    <p:anim calcmode="lin" valueType="num">
                                      <p:cBhvr>
                                        <p:cTn id="9" dur="2000" fill="hold"/>
                                        <p:tgtEl>
                                          <p:spTgt spid="97"/>
                                        </p:tgtEl>
                                        <p:attrNameLst>
                                          <p:attrName>ppt_h</p:attrName>
                                        </p:attrNameLst>
                                      </p:cBhvr>
                                      <p:tavLst>
                                        <p:tav tm="0">
                                          <p:val>
                                            <p:fltVal val="0"/>
                                          </p:val>
                                        </p:tav>
                                        <p:tav tm="100000">
                                          <p:val>
                                            <p:strVal val="#ppt_h"/>
                                          </p:val>
                                        </p:tav>
                                      </p:tavLst>
                                    </p:anim>
                                    <p:anim calcmode="lin" valueType="num">
                                      <p:cBhvr>
                                        <p:cTn id="10" dur="2000" fill="hold"/>
                                        <p:tgtEl>
                                          <p:spTgt spid="97"/>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288"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p:cTn id="15" dur="500" fill="hold"/>
                                        <p:tgtEl>
                                          <p:spTgt spid="105"/>
                                        </p:tgtEl>
                                        <p:attrNameLst>
                                          <p:attrName>ppt_w</p:attrName>
                                        </p:attrNameLst>
                                      </p:cBhvr>
                                      <p:tavLst>
                                        <p:tav tm="0">
                                          <p:val>
                                            <p:strVal val="4/3*#ppt_w"/>
                                          </p:val>
                                        </p:tav>
                                        <p:tav tm="100000">
                                          <p:val>
                                            <p:strVal val="#ppt_w"/>
                                          </p:val>
                                        </p:tav>
                                      </p:tavLst>
                                    </p:anim>
                                    <p:anim calcmode="lin" valueType="num">
                                      <p:cBhvr>
                                        <p:cTn id="16" dur="500" fill="hold"/>
                                        <p:tgtEl>
                                          <p:spTgt spid="105"/>
                                        </p:tgtEl>
                                        <p:attrNameLst>
                                          <p:attrName>ppt_h</p:attrName>
                                        </p:attrNameLst>
                                      </p:cBhvr>
                                      <p:tavLst>
                                        <p:tav tm="0">
                                          <p:val>
                                            <p:strVal val="4/3*#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288"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p:cTn id="21" dur="500" fill="hold"/>
                                        <p:tgtEl>
                                          <p:spTgt spid="110"/>
                                        </p:tgtEl>
                                        <p:attrNameLst>
                                          <p:attrName>ppt_w</p:attrName>
                                        </p:attrNameLst>
                                      </p:cBhvr>
                                      <p:tavLst>
                                        <p:tav tm="0">
                                          <p:val>
                                            <p:strVal val="4/3*#ppt_w"/>
                                          </p:val>
                                        </p:tav>
                                        <p:tav tm="100000">
                                          <p:val>
                                            <p:strVal val="#ppt_w"/>
                                          </p:val>
                                        </p:tav>
                                      </p:tavLst>
                                    </p:anim>
                                    <p:anim calcmode="lin" valueType="num">
                                      <p:cBhvr>
                                        <p:cTn id="22" dur="500" fill="hold"/>
                                        <p:tgtEl>
                                          <p:spTgt spid="1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Perceptron</a:t>
            </a:r>
          </a:p>
        </p:txBody>
      </p:sp>
      <p:grpSp>
        <p:nvGrpSpPr>
          <p:cNvPr id="62" name="Group 3"/>
          <p:cNvGrpSpPr>
            <a:grpSpLocks/>
          </p:cNvGrpSpPr>
          <p:nvPr/>
        </p:nvGrpSpPr>
        <p:grpSpPr bwMode="auto">
          <a:xfrm>
            <a:off x="4657760" y="1557225"/>
            <a:ext cx="4037665" cy="3601348"/>
            <a:chOff x="2644" y="1634"/>
            <a:chExt cx="2544" cy="2496"/>
          </a:xfrm>
        </p:grpSpPr>
        <p:sp>
          <p:nvSpPr>
            <p:cNvPr id="63" name="Freeform 4"/>
            <p:cNvSpPr>
              <a:spLocks/>
            </p:cNvSpPr>
            <p:nvPr/>
          </p:nvSpPr>
          <p:spPr bwMode="auto">
            <a:xfrm>
              <a:off x="4076" y="2403"/>
              <a:ext cx="528" cy="576"/>
            </a:xfrm>
            <a:custGeom>
              <a:avLst/>
              <a:gdLst>
                <a:gd name="T0" fmla="*/ 0 w 528"/>
                <a:gd name="T1" fmla="*/ 0 h 576"/>
                <a:gd name="T2" fmla="*/ 336 w 528"/>
                <a:gd name="T3" fmla="*/ 192 h 576"/>
                <a:gd name="T4" fmla="*/ 528 w 528"/>
                <a:gd name="T5" fmla="*/ 576 h 576"/>
                <a:gd name="T6" fmla="*/ 0 w 528"/>
                <a:gd name="T7" fmla="*/ 0 h 576"/>
              </a:gdLst>
              <a:ahLst/>
              <a:cxnLst>
                <a:cxn ang="0">
                  <a:pos x="T0" y="T1"/>
                </a:cxn>
                <a:cxn ang="0">
                  <a:pos x="T2" y="T3"/>
                </a:cxn>
                <a:cxn ang="0">
                  <a:pos x="T4" y="T5"/>
                </a:cxn>
                <a:cxn ang="0">
                  <a:pos x="T6" y="T7"/>
                </a:cxn>
              </a:cxnLst>
              <a:rect l="0" t="0" r="r" b="b"/>
              <a:pathLst>
                <a:path w="528" h="576">
                  <a:moveTo>
                    <a:pt x="0" y="0"/>
                  </a:moveTo>
                  <a:lnTo>
                    <a:pt x="336" y="192"/>
                  </a:lnTo>
                  <a:lnTo>
                    <a:pt x="528" y="576"/>
                  </a:lnTo>
                  <a:lnTo>
                    <a:pt x="0" y="0"/>
                  </a:lnTo>
                  <a:close/>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5"/>
            <p:cNvSpPr>
              <a:spLocks noChangeShapeType="1"/>
            </p:cNvSpPr>
            <p:nvPr/>
          </p:nvSpPr>
          <p:spPr bwMode="auto">
            <a:xfrm>
              <a:off x="3604" y="3362"/>
              <a:ext cx="158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6"/>
            <p:cNvSpPr>
              <a:spLocks noChangeShapeType="1"/>
            </p:cNvSpPr>
            <p:nvPr/>
          </p:nvSpPr>
          <p:spPr bwMode="auto">
            <a:xfrm flipV="1">
              <a:off x="3604" y="1826"/>
              <a:ext cx="0" cy="153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Freeform 7"/>
            <p:cNvSpPr>
              <a:spLocks/>
            </p:cNvSpPr>
            <p:nvPr/>
          </p:nvSpPr>
          <p:spPr bwMode="auto">
            <a:xfrm>
              <a:off x="3452" y="2547"/>
              <a:ext cx="1008" cy="960"/>
            </a:xfrm>
            <a:custGeom>
              <a:avLst/>
              <a:gdLst>
                <a:gd name="T0" fmla="*/ 0 w 1008"/>
                <a:gd name="T1" fmla="*/ 0 h 960"/>
                <a:gd name="T2" fmla="*/ 384 w 1008"/>
                <a:gd name="T3" fmla="*/ 192 h 960"/>
                <a:gd name="T4" fmla="*/ 816 w 1008"/>
                <a:gd name="T5" fmla="*/ 672 h 960"/>
                <a:gd name="T6" fmla="*/ 1008 w 1008"/>
                <a:gd name="T7" fmla="*/ 960 h 960"/>
                <a:gd name="T8" fmla="*/ 576 w 1008"/>
                <a:gd name="T9" fmla="*/ 816 h 960"/>
                <a:gd name="T10" fmla="*/ 144 w 1008"/>
                <a:gd name="T11" fmla="*/ 336 h 960"/>
                <a:gd name="T12" fmla="*/ 0 w 1008"/>
                <a:gd name="T13" fmla="*/ 0 h 960"/>
              </a:gdLst>
              <a:ahLst/>
              <a:cxnLst>
                <a:cxn ang="0">
                  <a:pos x="T0" y="T1"/>
                </a:cxn>
                <a:cxn ang="0">
                  <a:pos x="T2" y="T3"/>
                </a:cxn>
                <a:cxn ang="0">
                  <a:pos x="T4" y="T5"/>
                </a:cxn>
                <a:cxn ang="0">
                  <a:pos x="T6" y="T7"/>
                </a:cxn>
                <a:cxn ang="0">
                  <a:pos x="T8" y="T9"/>
                </a:cxn>
                <a:cxn ang="0">
                  <a:pos x="T10" y="T11"/>
                </a:cxn>
                <a:cxn ang="0">
                  <a:pos x="T12" y="T13"/>
                </a:cxn>
              </a:cxnLst>
              <a:rect l="0" t="0" r="r" b="b"/>
              <a:pathLst>
                <a:path w="1008" h="960">
                  <a:moveTo>
                    <a:pt x="0" y="0"/>
                  </a:moveTo>
                  <a:lnTo>
                    <a:pt x="384" y="192"/>
                  </a:lnTo>
                  <a:lnTo>
                    <a:pt x="816" y="672"/>
                  </a:lnTo>
                  <a:lnTo>
                    <a:pt x="1008" y="960"/>
                  </a:lnTo>
                  <a:lnTo>
                    <a:pt x="576" y="816"/>
                  </a:lnTo>
                  <a:lnTo>
                    <a:pt x="144" y="336"/>
                  </a:lnTo>
                  <a:lnTo>
                    <a:pt x="0" y="0"/>
                  </a:lnTo>
                  <a:close/>
                </a:path>
              </a:pathLst>
            </a:custGeom>
            <a:solidFill>
              <a:srgbClr val="66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AutoShape 8"/>
            <p:cNvSpPr>
              <a:spLocks noChangeArrowheads="1"/>
            </p:cNvSpPr>
            <p:nvPr/>
          </p:nvSpPr>
          <p:spPr bwMode="auto">
            <a:xfrm>
              <a:off x="3268" y="2402"/>
              <a:ext cx="1344" cy="1296"/>
            </a:xfrm>
            <a:prstGeom prst="cube">
              <a:avLst>
                <a:gd name="adj" fmla="val 25000"/>
              </a:avLst>
            </a:prstGeom>
            <a:noFill/>
            <a:ln w="9525">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9"/>
            <p:cNvSpPr>
              <a:spLocks noChangeShapeType="1"/>
            </p:cNvSpPr>
            <p:nvPr/>
          </p:nvSpPr>
          <p:spPr bwMode="auto">
            <a:xfrm flipH="1">
              <a:off x="2836" y="3362"/>
              <a:ext cx="768" cy="76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10"/>
            <p:cNvSpPr>
              <a:spLocks noChangeArrowheads="1"/>
            </p:cNvSpPr>
            <p:nvPr/>
          </p:nvSpPr>
          <p:spPr bwMode="auto">
            <a:xfrm>
              <a:off x="2644" y="3650"/>
              <a:ext cx="201"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a</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sp>
          <p:nvSpPr>
            <p:cNvPr id="70" name="Rectangle 11"/>
            <p:cNvSpPr>
              <a:spLocks noChangeArrowheads="1"/>
            </p:cNvSpPr>
            <p:nvPr/>
          </p:nvSpPr>
          <p:spPr bwMode="auto">
            <a:xfrm>
              <a:off x="4993" y="3035"/>
              <a:ext cx="173" cy="2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aseline="-25000">
                  <a:solidFill>
                    <a:srgbClr val="000000"/>
                  </a:solidFill>
                  <a:latin typeface="Times New Roman" panose="02020603050405020304" pitchFamily="18" charset="0"/>
                  <a:sym typeface="Symbol" panose="05050102010706020507" pitchFamily="18" charset="2"/>
                </a:rPr>
                <a:t>b</a:t>
              </a:r>
            </a:p>
          </p:txBody>
        </p:sp>
        <p:sp>
          <p:nvSpPr>
            <p:cNvPr id="71" name="Rectangle 12"/>
            <p:cNvSpPr>
              <a:spLocks noChangeArrowheads="1"/>
            </p:cNvSpPr>
            <p:nvPr/>
          </p:nvSpPr>
          <p:spPr bwMode="auto">
            <a:xfrm>
              <a:off x="3313" y="1634"/>
              <a:ext cx="192"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c</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grpSp>
          <p:nvGrpSpPr>
            <p:cNvPr id="72" name="Group 13"/>
            <p:cNvGrpSpPr>
              <a:grpSpLocks/>
            </p:cNvGrpSpPr>
            <p:nvPr/>
          </p:nvGrpSpPr>
          <p:grpSpPr bwMode="auto">
            <a:xfrm>
              <a:off x="3172" y="2306"/>
              <a:ext cx="1536" cy="1488"/>
              <a:chOff x="2976" y="2112"/>
              <a:chExt cx="1536" cy="1488"/>
            </a:xfrm>
          </p:grpSpPr>
          <p:sp>
            <p:nvSpPr>
              <p:cNvPr id="90" name="Oval 14"/>
              <p:cNvSpPr>
                <a:spLocks noChangeArrowheads="1"/>
              </p:cNvSpPr>
              <p:nvPr/>
            </p:nvSpPr>
            <p:spPr bwMode="auto">
              <a:xfrm>
                <a:off x="3312" y="307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15"/>
              <p:cNvSpPr>
                <a:spLocks noChangeArrowheads="1"/>
              </p:cNvSpPr>
              <p:nvPr/>
            </p:nvSpPr>
            <p:spPr bwMode="auto">
              <a:xfrm>
                <a:off x="4320" y="211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16"/>
              <p:cNvSpPr>
                <a:spLocks noChangeArrowheads="1"/>
              </p:cNvSpPr>
              <p:nvPr/>
            </p:nvSpPr>
            <p:spPr bwMode="auto">
              <a:xfrm>
                <a:off x="3984" y="340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17"/>
              <p:cNvSpPr>
                <a:spLocks noChangeArrowheads="1"/>
              </p:cNvSpPr>
              <p:nvPr/>
            </p:nvSpPr>
            <p:spPr bwMode="auto">
              <a:xfrm>
                <a:off x="2976" y="244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 name="Group 18"/>
            <p:cNvGrpSpPr>
              <a:grpSpLocks/>
            </p:cNvGrpSpPr>
            <p:nvPr/>
          </p:nvGrpSpPr>
          <p:grpSpPr bwMode="auto">
            <a:xfrm>
              <a:off x="3172" y="2306"/>
              <a:ext cx="1536" cy="1488"/>
              <a:chOff x="2976" y="2112"/>
              <a:chExt cx="1536" cy="1488"/>
            </a:xfrm>
          </p:grpSpPr>
          <p:grpSp>
            <p:nvGrpSpPr>
              <p:cNvPr id="78" name="Group 19"/>
              <p:cNvGrpSpPr>
                <a:grpSpLocks/>
              </p:cNvGrpSpPr>
              <p:nvPr/>
            </p:nvGrpSpPr>
            <p:grpSpPr bwMode="auto">
              <a:xfrm>
                <a:off x="2976" y="3408"/>
                <a:ext cx="192" cy="192"/>
                <a:chOff x="1296" y="2784"/>
                <a:chExt cx="192" cy="192"/>
              </a:xfrm>
            </p:grpSpPr>
            <p:sp>
              <p:nvSpPr>
                <p:cNvPr id="88" name="Line 20"/>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21"/>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 name="Group 22"/>
              <p:cNvGrpSpPr>
                <a:grpSpLocks/>
              </p:cNvGrpSpPr>
              <p:nvPr/>
            </p:nvGrpSpPr>
            <p:grpSpPr bwMode="auto">
              <a:xfrm>
                <a:off x="4320" y="3072"/>
                <a:ext cx="192" cy="192"/>
                <a:chOff x="1296" y="2784"/>
                <a:chExt cx="192" cy="192"/>
              </a:xfrm>
            </p:grpSpPr>
            <p:sp>
              <p:nvSpPr>
                <p:cNvPr id="86" name="Line 23"/>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24"/>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0" name="Group 25"/>
              <p:cNvGrpSpPr>
                <a:grpSpLocks/>
              </p:cNvGrpSpPr>
              <p:nvPr/>
            </p:nvGrpSpPr>
            <p:grpSpPr bwMode="auto">
              <a:xfrm>
                <a:off x="3312" y="2112"/>
                <a:ext cx="192" cy="192"/>
                <a:chOff x="1296" y="2784"/>
                <a:chExt cx="192" cy="192"/>
              </a:xfrm>
            </p:grpSpPr>
            <p:sp>
              <p:nvSpPr>
                <p:cNvPr id="84" name="Line 26"/>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Line 27"/>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1" name="Group 28"/>
              <p:cNvGrpSpPr>
                <a:grpSpLocks/>
              </p:cNvGrpSpPr>
              <p:nvPr/>
            </p:nvGrpSpPr>
            <p:grpSpPr bwMode="auto">
              <a:xfrm>
                <a:off x="3984" y="2448"/>
                <a:ext cx="192" cy="192"/>
                <a:chOff x="1296" y="2784"/>
                <a:chExt cx="192" cy="192"/>
              </a:xfrm>
            </p:grpSpPr>
            <p:sp>
              <p:nvSpPr>
                <p:cNvPr id="82" name="Line 29"/>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30"/>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4" name="Freeform 31"/>
            <p:cNvSpPr>
              <a:spLocks/>
            </p:cNvSpPr>
            <p:nvPr/>
          </p:nvSpPr>
          <p:spPr bwMode="auto">
            <a:xfrm>
              <a:off x="3260" y="3219"/>
              <a:ext cx="576" cy="480"/>
            </a:xfrm>
            <a:custGeom>
              <a:avLst/>
              <a:gdLst>
                <a:gd name="T0" fmla="*/ 0 w 576"/>
                <a:gd name="T1" fmla="*/ 0 h 480"/>
                <a:gd name="T2" fmla="*/ 576 w 576"/>
                <a:gd name="T3" fmla="*/ 480 h 480"/>
                <a:gd name="T4" fmla="*/ 144 w 576"/>
                <a:gd name="T5" fmla="*/ 336 h 480"/>
                <a:gd name="T6" fmla="*/ 0 w 576"/>
                <a:gd name="T7" fmla="*/ 0 h 480"/>
              </a:gdLst>
              <a:ahLst/>
              <a:cxnLst>
                <a:cxn ang="0">
                  <a:pos x="T0" y="T1"/>
                </a:cxn>
                <a:cxn ang="0">
                  <a:pos x="T2" y="T3"/>
                </a:cxn>
                <a:cxn ang="0">
                  <a:pos x="T4" y="T5"/>
                </a:cxn>
                <a:cxn ang="0">
                  <a:pos x="T6" y="T7"/>
                </a:cxn>
              </a:cxnLst>
              <a:rect l="0" t="0" r="r" b="b"/>
              <a:pathLst>
                <a:path w="576" h="480">
                  <a:moveTo>
                    <a:pt x="0" y="0"/>
                  </a:moveTo>
                  <a:lnTo>
                    <a:pt x="576" y="480"/>
                  </a:lnTo>
                  <a:lnTo>
                    <a:pt x="144" y="336"/>
                  </a:lnTo>
                  <a:lnTo>
                    <a:pt x="0" y="0"/>
                  </a:lnTo>
                  <a:close/>
                </a:path>
              </a:pathLst>
            </a:custGeom>
            <a:solidFill>
              <a:srgbClr val="FF99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32"/>
            <p:cNvSpPr>
              <a:spLocks noChangeArrowheads="1"/>
            </p:cNvSpPr>
            <p:nvPr/>
          </p:nvSpPr>
          <p:spPr bwMode="auto">
            <a:xfrm>
              <a:off x="3836" y="2115"/>
              <a:ext cx="29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i="1">
                  <a:solidFill>
                    <a:srgbClr val="FF0000"/>
                  </a:solidFill>
                  <a:latin typeface="Times New Roman" panose="02020603050405020304" pitchFamily="18" charset="0"/>
                </a:rPr>
                <a:t>P</a:t>
              </a:r>
              <a:r>
                <a:rPr lang="en-US" altLang="zh-TW" sz="2400" baseline="-25000">
                  <a:solidFill>
                    <a:srgbClr val="FF0000"/>
                  </a:solidFill>
                  <a:latin typeface="Times New Roman" panose="02020603050405020304" pitchFamily="18" charset="0"/>
                </a:rPr>
                <a:t>1</a:t>
              </a:r>
            </a:p>
          </p:txBody>
        </p:sp>
        <p:sp>
          <p:nvSpPr>
            <p:cNvPr id="76" name="Rectangle 33"/>
            <p:cNvSpPr>
              <a:spLocks noChangeArrowheads="1"/>
            </p:cNvSpPr>
            <p:nvPr/>
          </p:nvSpPr>
          <p:spPr bwMode="auto">
            <a:xfrm>
              <a:off x="3788" y="2883"/>
              <a:ext cx="29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i="1">
                  <a:solidFill>
                    <a:srgbClr val="FF0000"/>
                  </a:solidFill>
                  <a:latin typeface="Times New Roman" panose="02020603050405020304" pitchFamily="18" charset="0"/>
                </a:rPr>
                <a:t>P</a:t>
              </a:r>
              <a:r>
                <a:rPr lang="en-US" altLang="zh-TW" sz="2400" baseline="-25000">
                  <a:solidFill>
                    <a:srgbClr val="FF0000"/>
                  </a:solidFill>
                  <a:latin typeface="Times New Roman" panose="02020603050405020304" pitchFamily="18" charset="0"/>
                </a:rPr>
                <a:t>2</a:t>
              </a:r>
            </a:p>
          </p:txBody>
        </p:sp>
        <p:sp>
          <p:nvSpPr>
            <p:cNvPr id="77" name="Rectangle 34"/>
            <p:cNvSpPr>
              <a:spLocks noChangeArrowheads="1"/>
            </p:cNvSpPr>
            <p:nvPr/>
          </p:nvSpPr>
          <p:spPr bwMode="auto">
            <a:xfrm>
              <a:off x="2972" y="3075"/>
              <a:ext cx="29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i="1">
                  <a:solidFill>
                    <a:srgbClr val="FF0000"/>
                  </a:solidFill>
                  <a:latin typeface="Times New Roman" panose="02020603050405020304" pitchFamily="18" charset="0"/>
                </a:rPr>
                <a:t>P</a:t>
              </a:r>
              <a:r>
                <a:rPr lang="en-US" altLang="zh-TW" sz="2400" baseline="-25000">
                  <a:solidFill>
                    <a:srgbClr val="FF0000"/>
                  </a:solidFill>
                  <a:latin typeface="Times New Roman" panose="02020603050405020304" pitchFamily="18" charset="0"/>
                </a:rPr>
                <a:t>3</a:t>
              </a:r>
            </a:p>
          </p:txBody>
        </p:sp>
      </p:grpSp>
      <p:sp>
        <p:nvSpPr>
          <p:cNvPr id="94" name="Text Box 35"/>
          <p:cNvSpPr txBox="1">
            <a:spLocks noChangeArrowheads="1"/>
          </p:cNvSpPr>
          <p:nvPr/>
        </p:nvSpPr>
        <p:spPr bwMode="auto">
          <a:xfrm>
            <a:off x="8230397" y="2451863"/>
            <a:ext cx="568485" cy="415402"/>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wrap="none">
            <a:spAutoFit/>
          </a:bodyPr>
          <a:lstStyle/>
          <a:p>
            <a:r>
              <a:rPr lang="en-US" altLang="zh-TW" dirty="0">
                <a:latin typeface="Times New Roman" panose="02020603050405020304" pitchFamily="18" charset="0"/>
              </a:rPr>
              <a:t>111</a:t>
            </a:r>
          </a:p>
        </p:txBody>
      </p:sp>
      <p:sp>
        <p:nvSpPr>
          <p:cNvPr id="95" name="Text Box 36"/>
          <p:cNvSpPr txBox="1">
            <a:spLocks noChangeArrowheads="1"/>
          </p:cNvSpPr>
          <p:nvPr/>
        </p:nvSpPr>
        <p:spPr bwMode="auto">
          <a:xfrm>
            <a:off x="8265313" y="3827908"/>
            <a:ext cx="578486" cy="415402"/>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wrap="none">
            <a:spAutoFit/>
          </a:bodyPr>
          <a:lstStyle/>
          <a:p>
            <a:r>
              <a:rPr lang="en-US" altLang="zh-TW">
                <a:latin typeface="Times New Roman" panose="02020603050405020304" pitchFamily="18" charset="0"/>
              </a:rPr>
              <a:t>011</a:t>
            </a:r>
          </a:p>
        </p:txBody>
      </p:sp>
      <p:sp>
        <p:nvSpPr>
          <p:cNvPr id="96" name="Text Box 37"/>
          <p:cNvSpPr txBox="1">
            <a:spLocks noChangeArrowheads="1"/>
          </p:cNvSpPr>
          <p:nvPr/>
        </p:nvSpPr>
        <p:spPr bwMode="auto">
          <a:xfrm>
            <a:off x="7620938" y="4813516"/>
            <a:ext cx="588487" cy="415402"/>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wrap="none">
            <a:spAutoFit/>
          </a:bodyPr>
          <a:lstStyle/>
          <a:p>
            <a:r>
              <a:rPr lang="en-US" altLang="zh-TW">
                <a:latin typeface="Times New Roman" panose="02020603050405020304" pitchFamily="18" charset="0"/>
              </a:rPr>
              <a:t>001</a:t>
            </a:r>
          </a:p>
        </p:txBody>
      </p:sp>
      <p:sp>
        <p:nvSpPr>
          <p:cNvPr id="97" name="Text Box 38"/>
          <p:cNvSpPr txBox="1">
            <a:spLocks noChangeArrowheads="1"/>
          </p:cNvSpPr>
          <p:nvPr/>
        </p:nvSpPr>
        <p:spPr bwMode="auto">
          <a:xfrm>
            <a:off x="5792561" y="4889699"/>
            <a:ext cx="588487" cy="415402"/>
          </a:xfrm>
          <a:prstGeom prst="rect">
            <a:avLst/>
          </a:prstGeom>
          <a:solidFill>
            <a:srgbClr val="FFFF00"/>
          </a:solidFill>
          <a:ln w="9525">
            <a:solidFill>
              <a:schemeClr val="tx1"/>
            </a:solidFill>
            <a:miter lim="800000"/>
            <a:headEnd/>
            <a:tailEnd/>
          </a:ln>
          <a:effectLst>
            <a:outerShdw dist="107763" dir="2700000" algn="ctr" rotWithShape="0">
              <a:schemeClr val="bg2"/>
            </a:outerShdw>
          </a:effectLst>
        </p:spPr>
        <p:txBody>
          <a:bodyPr wrap="none">
            <a:spAutoFit/>
          </a:bodyPr>
          <a:lstStyle/>
          <a:p>
            <a:r>
              <a:rPr lang="en-US" altLang="zh-TW">
                <a:latin typeface="Times New Roman" panose="02020603050405020304" pitchFamily="18" charset="0"/>
              </a:rPr>
              <a:t>000</a:t>
            </a:r>
          </a:p>
        </p:txBody>
      </p:sp>
      <p:grpSp>
        <p:nvGrpSpPr>
          <p:cNvPr id="98" name="Group 39"/>
          <p:cNvGrpSpPr>
            <a:grpSpLocks/>
          </p:cNvGrpSpPr>
          <p:nvPr/>
        </p:nvGrpSpPr>
        <p:grpSpPr bwMode="auto">
          <a:xfrm>
            <a:off x="1637447" y="2538652"/>
            <a:ext cx="2666383" cy="2159943"/>
            <a:chOff x="192" y="2352"/>
            <a:chExt cx="1680" cy="1497"/>
          </a:xfrm>
        </p:grpSpPr>
        <p:grpSp>
          <p:nvGrpSpPr>
            <p:cNvPr id="99" name="Group 40"/>
            <p:cNvGrpSpPr>
              <a:grpSpLocks/>
            </p:cNvGrpSpPr>
            <p:nvPr/>
          </p:nvGrpSpPr>
          <p:grpSpPr bwMode="auto">
            <a:xfrm>
              <a:off x="192" y="2352"/>
              <a:ext cx="1632" cy="1497"/>
              <a:chOff x="192" y="2352"/>
              <a:chExt cx="1632" cy="1497"/>
            </a:xfrm>
          </p:grpSpPr>
          <p:sp>
            <p:nvSpPr>
              <p:cNvPr id="103" name="Oval 41"/>
              <p:cNvSpPr>
                <a:spLocks noChangeArrowheads="1"/>
              </p:cNvSpPr>
              <p:nvPr/>
            </p:nvSpPr>
            <p:spPr bwMode="auto">
              <a:xfrm>
                <a:off x="339" y="2784"/>
                <a:ext cx="384" cy="384"/>
              </a:xfrm>
              <a:prstGeom prst="ellipse">
                <a:avLst/>
              </a:prstGeom>
              <a:solidFill>
                <a:srgbClr val="99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2400" i="1">
                    <a:solidFill>
                      <a:srgbClr val="000000"/>
                    </a:solidFill>
                    <a:latin typeface="Times New Roman" panose="02020603050405020304" pitchFamily="18" charset="0"/>
                  </a:rPr>
                  <a:t>P</a:t>
                </a:r>
                <a:r>
                  <a:rPr lang="en-US" altLang="zh-TW" sz="2400" baseline="-25000">
                    <a:solidFill>
                      <a:srgbClr val="000000"/>
                    </a:solidFill>
                    <a:latin typeface="Times New Roman" panose="02020603050405020304" pitchFamily="18" charset="0"/>
                  </a:rPr>
                  <a:t>1</a:t>
                </a:r>
                <a:endParaRPr lang="en-US" altLang="zh-TW" sz="2400">
                  <a:solidFill>
                    <a:srgbClr val="000000"/>
                  </a:solidFill>
                  <a:latin typeface="Times New Roman" panose="02020603050405020304" pitchFamily="18" charset="0"/>
                </a:endParaRPr>
              </a:p>
            </p:txBody>
          </p:sp>
          <p:sp>
            <p:nvSpPr>
              <p:cNvPr id="104" name="Rectangle 42"/>
              <p:cNvSpPr>
                <a:spLocks noChangeArrowheads="1"/>
              </p:cNvSpPr>
              <p:nvPr/>
            </p:nvSpPr>
            <p:spPr bwMode="auto">
              <a:xfrm>
                <a:off x="192" y="3543"/>
                <a:ext cx="201"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a</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sp>
            <p:nvSpPr>
              <p:cNvPr id="105" name="Rectangle 43"/>
              <p:cNvSpPr>
                <a:spLocks noChangeArrowheads="1"/>
              </p:cNvSpPr>
              <p:nvPr/>
            </p:nvSpPr>
            <p:spPr bwMode="auto">
              <a:xfrm>
                <a:off x="957" y="3552"/>
                <a:ext cx="201"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b</a:t>
                </a:r>
                <a:endParaRPr lang="en-US" altLang="zh-TW" baseline="-25000" dirty="0">
                  <a:solidFill>
                    <a:srgbClr val="000000"/>
                  </a:solidFill>
                  <a:latin typeface="Times New Roman" panose="02020603050405020304" pitchFamily="18" charset="0"/>
                  <a:sym typeface="Symbol" panose="05050102010706020507" pitchFamily="18" charset="2"/>
                </a:endParaRPr>
              </a:p>
            </p:txBody>
          </p:sp>
          <p:sp>
            <p:nvSpPr>
              <p:cNvPr id="106" name="Rectangle 44"/>
              <p:cNvSpPr>
                <a:spLocks noChangeArrowheads="1"/>
              </p:cNvSpPr>
              <p:nvPr/>
            </p:nvSpPr>
            <p:spPr bwMode="auto">
              <a:xfrm>
                <a:off x="1632" y="3561"/>
                <a:ext cx="192"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dirty="0">
                    <a:solidFill>
                      <a:srgbClr val="000000"/>
                    </a:solidFill>
                    <a:latin typeface="Times New Roman" panose="02020603050405020304" pitchFamily="18" charset="0"/>
                    <a:sym typeface="Symbol" panose="05050102010706020507" pitchFamily="18" charset="2"/>
                  </a:rPr>
                  <a:t>c</a:t>
                </a:r>
              </a:p>
            </p:txBody>
          </p:sp>
          <p:sp>
            <p:nvSpPr>
              <p:cNvPr id="107" name="Line 45"/>
              <p:cNvSpPr>
                <a:spLocks noChangeShapeType="1"/>
              </p:cNvSpPr>
              <p:nvPr/>
            </p:nvSpPr>
            <p:spPr bwMode="auto">
              <a:xfrm flipH="1">
                <a:off x="339" y="3120"/>
                <a:ext cx="621" cy="4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46"/>
              <p:cNvSpPr>
                <a:spLocks noChangeShapeType="1"/>
              </p:cNvSpPr>
              <p:nvPr/>
            </p:nvSpPr>
            <p:spPr bwMode="auto">
              <a:xfrm flipH="1">
                <a:off x="531" y="2352"/>
                <a:ext cx="0"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47"/>
              <p:cNvSpPr>
                <a:spLocks noChangeArrowheads="1"/>
              </p:cNvSpPr>
              <p:nvPr/>
            </p:nvSpPr>
            <p:spPr bwMode="auto">
              <a:xfrm>
                <a:off x="285" y="2352"/>
                <a:ext cx="249"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a:solidFill>
                      <a:srgbClr val="000000"/>
                    </a:solidFill>
                    <a:latin typeface="Times New Roman" panose="02020603050405020304" pitchFamily="18" charset="0"/>
                    <a:sym typeface="Symbol" panose="05050102010706020507" pitchFamily="18" charset="2"/>
                  </a:rPr>
                  <a:t>y</a:t>
                </a:r>
                <a:r>
                  <a:rPr lang="en-US" altLang="zh-TW" baseline="-25000">
                    <a:solidFill>
                      <a:srgbClr val="000000"/>
                    </a:solidFill>
                    <a:latin typeface="Times New Roman" panose="02020603050405020304" pitchFamily="18" charset="0"/>
                    <a:sym typeface="Symbol" panose="05050102010706020507" pitchFamily="18" charset="2"/>
                  </a:rPr>
                  <a:t>1</a:t>
                </a:r>
              </a:p>
            </p:txBody>
          </p:sp>
          <p:sp>
            <p:nvSpPr>
              <p:cNvPr id="110" name="Line 48"/>
              <p:cNvSpPr>
                <a:spLocks noChangeShapeType="1"/>
              </p:cNvSpPr>
              <p:nvPr/>
            </p:nvSpPr>
            <p:spPr bwMode="auto">
              <a:xfrm flipH="1">
                <a:off x="336" y="3168"/>
                <a:ext cx="144"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Line 49"/>
              <p:cNvSpPr>
                <a:spLocks noChangeShapeType="1"/>
              </p:cNvSpPr>
              <p:nvPr/>
            </p:nvSpPr>
            <p:spPr bwMode="auto">
              <a:xfrm>
                <a:off x="624" y="3168"/>
                <a:ext cx="1152"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Line 50"/>
              <p:cNvSpPr>
                <a:spLocks noChangeShapeType="1"/>
              </p:cNvSpPr>
              <p:nvPr/>
            </p:nvSpPr>
            <p:spPr bwMode="auto">
              <a:xfrm>
                <a:off x="528" y="3168"/>
                <a:ext cx="528"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51"/>
              <p:cNvSpPr>
                <a:spLocks noChangeArrowheads="1"/>
              </p:cNvSpPr>
              <p:nvPr/>
            </p:nvSpPr>
            <p:spPr bwMode="auto">
              <a:xfrm>
                <a:off x="867" y="2784"/>
                <a:ext cx="384" cy="384"/>
              </a:xfrm>
              <a:prstGeom prst="ellipse">
                <a:avLst/>
              </a:prstGeom>
              <a:solidFill>
                <a:srgbClr val="99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2400" i="1">
                    <a:solidFill>
                      <a:srgbClr val="000000"/>
                    </a:solidFill>
                    <a:latin typeface="Times New Roman" panose="02020603050405020304" pitchFamily="18" charset="0"/>
                  </a:rPr>
                  <a:t>P</a:t>
                </a:r>
                <a:r>
                  <a:rPr lang="en-US" altLang="zh-TW" sz="2400" baseline="-25000">
                    <a:solidFill>
                      <a:srgbClr val="000000"/>
                    </a:solidFill>
                    <a:latin typeface="Times New Roman" panose="02020603050405020304" pitchFamily="18" charset="0"/>
                  </a:rPr>
                  <a:t>2</a:t>
                </a:r>
                <a:endParaRPr lang="en-US" altLang="zh-TW" sz="2400">
                  <a:solidFill>
                    <a:srgbClr val="000000"/>
                  </a:solidFill>
                  <a:latin typeface="Times New Roman" panose="02020603050405020304" pitchFamily="18" charset="0"/>
                </a:endParaRPr>
              </a:p>
            </p:txBody>
          </p:sp>
          <p:sp>
            <p:nvSpPr>
              <p:cNvPr id="114" name="Line 52"/>
              <p:cNvSpPr>
                <a:spLocks noChangeShapeType="1"/>
              </p:cNvSpPr>
              <p:nvPr/>
            </p:nvSpPr>
            <p:spPr bwMode="auto">
              <a:xfrm flipH="1">
                <a:off x="1059" y="2352"/>
                <a:ext cx="0"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53"/>
              <p:cNvSpPr>
                <a:spLocks noChangeArrowheads="1"/>
              </p:cNvSpPr>
              <p:nvPr/>
            </p:nvSpPr>
            <p:spPr bwMode="auto">
              <a:xfrm>
                <a:off x="768" y="2352"/>
                <a:ext cx="249"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a:solidFill>
                      <a:srgbClr val="000000"/>
                    </a:solidFill>
                    <a:latin typeface="Times New Roman" panose="02020603050405020304" pitchFamily="18" charset="0"/>
                    <a:sym typeface="Symbol" panose="05050102010706020507" pitchFamily="18" charset="2"/>
                  </a:rPr>
                  <a:t>y</a:t>
                </a:r>
                <a:r>
                  <a:rPr lang="en-US" altLang="zh-TW" baseline="-25000">
                    <a:solidFill>
                      <a:srgbClr val="000000"/>
                    </a:solidFill>
                    <a:latin typeface="Times New Roman" panose="02020603050405020304" pitchFamily="18" charset="0"/>
                    <a:sym typeface="Symbol" panose="05050102010706020507" pitchFamily="18" charset="2"/>
                  </a:rPr>
                  <a:t>2</a:t>
                </a:r>
              </a:p>
            </p:txBody>
          </p:sp>
          <p:sp>
            <p:nvSpPr>
              <p:cNvPr id="116" name="Oval 54"/>
              <p:cNvSpPr>
                <a:spLocks noChangeArrowheads="1"/>
              </p:cNvSpPr>
              <p:nvPr/>
            </p:nvSpPr>
            <p:spPr bwMode="auto">
              <a:xfrm>
                <a:off x="1392" y="2784"/>
                <a:ext cx="384" cy="384"/>
              </a:xfrm>
              <a:prstGeom prst="ellipse">
                <a:avLst/>
              </a:prstGeom>
              <a:solidFill>
                <a:srgbClr val="99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2400" i="1">
                    <a:solidFill>
                      <a:srgbClr val="000000"/>
                    </a:solidFill>
                    <a:latin typeface="Times New Roman" panose="02020603050405020304" pitchFamily="18" charset="0"/>
                  </a:rPr>
                  <a:t>P</a:t>
                </a:r>
                <a:r>
                  <a:rPr lang="en-US" altLang="zh-TW" sz="2400" baseline="-25000">
                    <a:solidFill>
                      <a:srgbClr val="000000"/>
                    </a:solidFill>
                    <a:latin typeface="Times New Roman" panose="02020603050405020304" pitchFamily="18" charset="0"/>
                  </a:rPr>
                  <a:t>3</a:t>
                </a:r>
                <a:endParaRPr lang="en-US" altLang="zh-TW" sz="2400">
                  <a:solidFill>
                    <a:srgbClr val="000000"/>
                  </a:solidFill>
                  <a:latin typeface="Times New Roman" panose="02020603050405020304" pitchFamily="18" charset="0"/>
                </a:endParaRPr>
              </a:p>
            </p:txBody>
          </p:sp>
          <p:sp>
            <p:nvSpPr>
              <p:cNvPr id="117" name="Line 55"/>
              <p:cNvSpPr>
                <a:spLocks noChangeShapeType="1"/>
              </p:cNvSpPr>
              <p:nvPr/>
            </p:nvSpPr>
            <p:spPr bwMode="auto">
              <a:xfrm flipH="1">
                <a:off x="1587" y="2352"/>
                <a:ext cx="0"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56"/>
              <p:cNvSpPr>
                <a:spLocks noChangeArrowheads="1"/>
              </p:cNvSpPr>
              <p:nvPr/>
            </p:nvSpPr>
            <p:spPr bwMode="auto">
              <a:xfrm>
                <a:off x="1296" y="2352"/>
                <a:ext cx="249"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i="1">
                    <a:solidFill>
                      <a:srgbClr val="000000"/>
                    </a:solidFill>
                    <a:latin typeface="Times New Roman" panose="02020603050405020304" pitchFamily="18" charset="0"/>
                    <a:sym typeface="Symbol" panose="05050102010706020507" pitchFamily="18" charset="2"/>
                  </a:rPr>
                  <a:t>y</a:t>
                </a:r>
                <a:r>
                  <a:rPr lang="en-US" altLang="zh-TW" baseline="-25000">
                    <a:solidFill>
                      <a:srgbClr val="000000"/>
                    </a:solidFill>
                    <a:latin typeface="Times New Roman" panose="02020603050405020304" pitchFamily="18" charset="0"/>
                    <a:sym typeface="Symbol" panose="05050102010706020507" pitchFamily="18" charset="2"/>
                  </a:rPr>
                  <a:t>3</a:t>
                </a:r>
              </a:p>
            </p:txBody>
          </p:sp>
          <p:sp>
            <p:nvSpPr>
              <p:cNvPr id="119" name="Line 57"/>
              <p:cNvSpPr>
                <a:spLocks noChangeShapeType="1"/>
              </p:cNvSpPr>
              <p:nvPr/>
            </p:nvSpPr>
            <p:spPr bwMode="auto">
              <a:xfrm>
                <a:off x="1632" y="3168"/>
                <a:ext cx="144"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Line 58"/>
              <p:cNvSpPr>
                <a:spLocks noChangeShapeType="1"/>
              </p:cNvSpPr>
              <p:nvPr/>
            </p:nvSpPr>
            <p:spPr bwMode="auto">
              <a:xfrm flipH="1">
                <a:off x="336" y="3168"/>
                <a:ext cx="1152"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Line 59"/>
              <p:cNvSpPr>
                <a:spLocks noChangeShapeType="1"/>
              </p:cNvSpPr>
              <p:nvPr/>
            </p:nvSpPr>
            <p:spPr bwMode="auto">
              <a:xfrm flipH="1">
                <a:off x="1056" y="3168"/>
                <a:ext cx="528"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Line 60"/>
              <p:cNvSpPr>
                <a:spLocks noChangeShapeType="1"/>
              </p:cNvSpPr>
              <p:nvPr/>
            </p:nvSpPr>
            <p:spPr bwMode="auto">
              <a:xfrm>
                <a:off x="1152" y="3120"/>
                <a:ext cx="621" cy="4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61"/>
              <p:cNvSpPr>
                <a:spLocks noChangeShapeType="1"/>
              </p:cNvSpPr>
              <p:nvPr/>
            </p:nvSpPr>
            <p:spPr bwMode="auto">
              <a:xfrm>
                <a:off x="1056" y="3168"/>
                <a:ext cx="0"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Line 62"/>
            <p:cNvSpPr>
              <a:spLocks noChangeShapeType="1"/>
            </p:cNvSpPr>
            <p:nvPr/>
          </p:nvSpPr>
          <p:spPr bwMode="auto">
            <a:xfrm flipH="1" flipV="1">
              <a:off x="672" y="3120"/>
              <a:ext cx="240"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Line 63"/>
            <p:cNvSpPr>
              <a:spLocks noChangeShapeType="1"/>
            </p:cNvSpPr>
            <p:nvPr/>
          </p:nvSpPr>
          <p:spPr bwMode="auto">
            <a:xfrm flipH="1" flipV="1">
              <a:off x="1200" y="3072"/>
              <a:ext cx="192"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Line 64"/>
            <p:cNvSpPr>
              <a:spLocks noChangeShapeType="1"/>
            </p:cNvSpPr>
            <p:nvPr/>
          </p:nvSpPr>
          <p:spPr bwMode="auto">
            <a:xfrm flipH="1" flipV="1">
              <a:off x="1680" y="3120"/>
              <a:ext cx="192"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298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FFF3-568C-E540-92A3-2AD8FFD3CAB9}"/>
              </a:ext>
            </a:extLst>
          </p:cNvPr>
          <p:cNvSpPr>
            <a:spLocks noGrp="1"/>
          </p:cNvSpPr>
          <p:nvPr>
            <p:ph type="title"/>
          </p:nvPr>
        </p:nvSpPr>
        <p:spPr/>
        <p:txBody>
          <a:bodyPr/>
          <a:lstStyle/>
          <a:p>
            <a:r>
              <a:rPr lang="en-US" dirty="0"/>
              <a:t>Convolutional Neural Networks</a:t>
            </a:r>
          </a:p>
        </p:txBody>
      </p:sp>
      <p:sp>
        <p:nvSpPr>
          <p:cNvPr id="3" name="Text Placeholder 2">
            <a:extLst>
              <a:ext uri="{FF2B5EF4-FFF2-40B4-BE49-F238E27FC236}">
                <a16:creationId xmlns:a16="http://schemas.microsoft.com/office/drawing/2014/main" id="{866A93A8-C7A9-B74E-9DAC-134D807A553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8255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 (Contents: CS231n)</a:t>
            </a:r>
          </a:p>
        </p:txBody>
      </p:sp>
      <p:pic>
        <p:nvPicPr>
          <p:cNvPr id="5" name="Picture 4"/>
          <p:cNvPicPr>
            <a:picLocks noChangeAspect="1"/>
          </p:cNvPicPr>
          <p:nvPr/>
        </p:nvPicPr>
        <p:blipFill>
          <a:blip r:embed="rId2"/>
          <a:stretch>
            <a:fillRect/>
          </a:stretch>
        </p:blipFill>
        <p:spPr>
          <a:xfrm>
            <a:off x="1415063" y="1661756"/>
            <a:ext cx="9363074" cy="4650669"/>
          </a:xfrm>
          <a:prstGeom prst="rect">
            <a:avLst/>
          </a:prstGeom>
        </p:spPr>
      </p:pic>
    </p:spTree>
    <p:extLst>
      <p:ext uri="{BB962C8B-B14F-4D97-AF65-F5344CB8AC3E}">
        <p14:creationId xmlns:p14="http://schemas.microsoft.com/office/powerpoint/2010/main" val="127184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386546" y="1667806"/>
            <a:ext cx="9182716" cy="4651507"/>
          </a:xfrm>
          <a:prstGeom prst="rect">
            <a:avLst/>
          </a:prstGeom>
        </p:spPr>
      </p:pic>
    </p:spTree>
    <p:extLst>
      <p:ext uri="{BB962C8B-B14F-4D97-AF65-F5344CB8AC3E}">
        <p14:creationId xmlns:p14="http://schemas.microsoft.com/office/powerpoint/2010/main" val="1976492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414247" y="1656688"/>
            <a:ext cx="9663473" cy="4346929"/>
          </a:xfrm>
          <a:prstGeom prst="rect">
            <a:avLst/>
          </a:prstGeom>
        </p:spPr>
      </p:pic>
    </p:spTree>
    <p:extLst>
      <p:ext uri="{BB962C8B-B14F-4D97-AF65-F5344CB8AC3E}">
        <p14:creationId xmlns:p14="http://schemas.microsoft.com/office/powerpoint/2010/main" val="1796115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5" name="Picture 4"/>
          <p:cNvPicPr>
            <a:picLocks noChangeAspect="1"/>
          </p:cNvPicPr>
          <p:nvPr/>
        </p:nvPicPr>
        <p:blipFill>
          <a:blip r:embed="rId2"/>
          <a:stretch>
            <a:fillRect/>
          </a:stretch>
        </p:blipFill>
        <p:spPr>
          <a:xfrm>
            <a:off x="1504954" y="1809294"/>
            <a:ext cx="9588470" cy="4534619"/>
          </a:xfrm>
          <a:prstGeom prst="rect">
            <a:avLst/>
          </a:prstGeom>
        </p:spPr>
      </p:pic>
    </p:spTree>
    <p:extLst>
      <p:ext uri="{BB962C8B-B14F-4D97-AF65-F5344CB8AC3E}">
        <p14:creationId xmlns:p14="http://schemas.microsoft.com/office/powerpoint/2010/main" val="233826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US" b="0" dirty="0"/>
          </a:p>
        </p:txBody>
      </p:sp>
    </p:spTree>
    <p:extLst>
      <p:ext uri="{BB962C8B-B14F-4D97-AF65-F5344CB8AC3E}">
        <p14:creationId xmlns:p14="http://schemas.microsoft.com/office/powerpoint/2010/main" val="2758261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2106815" y="1644725"/>
            <a:ext cx="8931660" cy="4642845"/>
          </a:xfrm>
          <a:prstGeom prst="rect">
            <a:avLst/>
          </a:prstGeom>
        </p:spPr>
      </p:pic>
    </p:spTree>
    <p:extLst>
      <p:ext uri="{BB962C8B-B14F-4D97-AF65-F5344CB8AC3E}">
        <p14:creationId xmlns:p14="http://schemas.microsoft.com/office/powerpoint/2010/main" val="4115828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095762" y="1337666"/>
            <a:ext cx="10001677" cy="4917584"/>
          </a:xfrm>
          <a:prstGeom prst="rect">
            <a:avLst/>
          </a:prstGeom>
        </p:spPr>
      </p:pic>
    </p:spTree>
    <p:extLst>
      <p:ext uri="{BB962C8B-B14F-4D97-AF65-F5344CB8AC3E}">
        <p14:creationId xmlns:p14="http://schemas.microsoft.com/office/powerpoint/2010/main" val="2897560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634233" y="1718428"/>
            <a:ext cx="8924735" cy="4438708"/>
          </a:xfrm>
          <a:prstGeom prst="rect">
            <a:avLst/>
          </a:prstGeom>
        </p:spPr>
      </p:pic>
    </p:spTree>
    <p:extLst>
      <p:ext uri="{BB962C8B-B14F-4D97-AF65-F5344CB8AC3E}">
        <p14:creationId xmlns:p14="http://schemas.microsoft.com/office/powerpoint/2010/main" val="1065544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549105" y="1647929"/>
            <a:ext cx="9094991" cy="4665612"/>
          </a:xfrm>
          <a:prstGeom prst="rect">
            <a:avLst/>
          </a:prstGeom>
        </p:spPr>
      </p:pic>
    </p:spTree>
    <p:extLst>
      <p:ext uri="{BB962C8B-B14F-4D97-AF65-F5344CB8AC3E}">
        <p14:creationId xmlns:p14="http://schemas.microsoft.com/office/powerpoint/2010/main" val="1231951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1388949" y="1761512"/>
            <a:ext cx="9415303" cy="4466612"/>
          </a:xfrm>
          <a:prstGeom prst="rect">
            <a:avLst/>
          </a:prstGeom>
        </p:spPr>
      </p:pic>
    </p:spTree>
    <p:extLst>
      <p:ext uri="{BB962C8B-B14F-4D97-AF65-F5344CB8AC3E}">
        <p14:creationId xmlns:p14="http://schemas.microsoft.com/office/powerpoint/2010/main" val="3184766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3" name="Picture 2"/>
          <p:cNvPicPr>
            <a:picLocks noChangeAspect="1"/>
          </p:cNvPicPr>
          <p:nvPr/>
        </p:nvPicPr>
        <p:blipFill>
          <a:blip r:embed="rId2"/>
          <a:stretch>
            <a:fillRect/>
          </a:stretch>
        </p:blipFill>
        <p:spPr>
          <a:xfrm>
            <a:off x="2300734" y="1402306"/>
            <a:ext cx="7311360" cy="4775392"/>
          </a:xfrm>
          <a:prstGeom prst="rect">
            <a:avLst/>
          </a:prstGeom>
        </p:spPr>
      </p:pic>
    </p:spTree>
    <p:extLst>
      <p:ext uri="{BB962C8B-B14F-4D97-AF65-F5344CB8AC3E}">
        <p14:creationId xmlns:p14="http://schemas.microsoft.com/office/powerpoint/2010/main" val="2772168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4" name="Picture 3"/>
          <p:cNvPicPr>
            <a:picLocks noChangeAspect="1"/>
          </p:cNvPicPr>
          <p:nvPr/>
        </p:nvPicPr>
        <p:blipFill>
          <a:blip r:embed="rId2"/>
          <a:stretch>
            <a:fillRect/>
          </a:stretch>
        </p:blipFill>
        <p:spPr>
          <a:xfrm>
            <a:off x="1635869" y="1525200"/>
            <a:ext cx="8636743" cy="4776222"/>
          </a:xfrm>
          <a:prstGeom prst="rect">
            <a:avLst/>
          </a:prstGeom>
        </p:spPr>
      </p:pic>
    </p:spTree>
    <p:extLst>
      <p:ext uri="{BB962C8B-B14F-4D97-AF65-F5344CB8AC3E}">
        <p14:creationId xmlns:p14="http://schemas.microsoft.com/office/powerpoint/2010/main" val="336049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4" name="Picture 3"/>
          <p:cNvPicPr>
            <a:picLocks noChangeAspect="1"/>
          </p:cNvPicPr>
          <p:nvPr/>
        </p:nvPicPr>
        <p:blipFill>
          <a:blip r:embed="rId2"/>
          <a:stretch>
            <a:fillRect/>
          </a:stretch>
        </p:blipFill>
        <p:spPr>
          <a:xfrm>
            <a:off x="1289586" y="2081197"/>
            <a:ext cx="9998790" cy="3757935"/>
          </a:xfrm>
          <a:prstGeom prst="rect">
            <a:avLst/>
          </a:prstGeom>
        </p:spPr>
      </p:pic>
    </p:spTree>
    <p:extLst>
      <p:ext uri="{BB962C8B-B14F-4D97-AF65-F5344CB8AC3E}">
        <p14:creationId xmlns:p14="http://schemas.microsoft.com/office/powerpoint/2010/main" val="4029133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6D2D6-AAF7-9E49-AA20-F126B73AE5B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61451C2C-2372-5744-AEA5-0A7B08BC821E}"/>
              </a:ext>
            </a:extLst>
          </p:cNvPr>
          <p:cNvSpPr>
            <a:spLocks noGrp="1"/>
          </p:cNvSpPr>
          <p:nvPr>
            <p:ph type="title"/>
          </p:nvPr>
        </p:nvSpPr>
        <p:spPr/>
        <p:txBody>
          <a:bodyPr/>
          <a:lstStyle/>
          <a:p>
            <a:r>
              <a:rPr lang="en-US" dirty="0"/>
              <a:t>Transfer Learning</a:t>
            </a:r>
          </a:p>
        </p:txBody>
      </p:sp>
    </p:spTree>
    <p:extLst>
      <p:ext uri="{BB962C8B-B14F-4D97-AF65-F5344CB8AC3E}">
        <p14:creationId xmlns:p14="http://schemas.microsoft.com/office/powerpoint/2010/main" val="3071391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E0965-3A5F-3549-B536-FDB595940A6E}"/>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77AB8D0-CBD0-A044-ABDE-3FADF7183D6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902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TensorFlow</a:t>
            </a:r>
          </a:p>
        </p:txBody>
      </p:sp>
      <p:pic>
        <p:nvPicPr>
          <p:cNvPr id="4" name="Picture 3"/>
          <p:cNvPicPr>
            <a:picLocks noChangeAspect="1"/>
          </p:cNvPicPr>
          <p:nvPr/>
        </p:nvPicPr>
        <p:blipFill>
          <a:blip r:embed="rId2"/>
          <a:stretch>
            <a:fillRect/>
          </a:stretch>
        </p:blipFill>
        <p:spPr>
          <a:xfrm>
            <a:off x="3861918" y="1939981"/>
            <a:ext cx="4469365" cy="3809118"/>
          </a:xfrm>
          <a:prstGeom prst="rect">
            <a:avLst/>
          </a:prstGeom>
        </p:spPr>
      </p:pic>
    </p:spTree>
    <p:extLst>
      <p:ext uri="{BB962C8B-B14F-4D97-AF65-F5344CB8AC3E}">
        <p14:creationId xmlns:p14="http://schemas.microsoft.com/office/powerpoint/2010/main" val="947675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84753-8E2C-E343-B9F5-5CBDB6943049}"/>
              </a:ext>
            </a:extLst>
          </p:cNvPr>
          <p:cNvSpPr>
            <a:spLocks noGrp="1"/>
          </p:cNvSpPr>
          <p:nvPr>
            <p:ph type="title"/>
          </p:nvPr>
        </p:nvSpPr>
        <p:spPr/>
        <p:txBody>
          <a:bodyPr/>
          <a:lstStyle/>
          <a:p>
            <a:r>
              <a:rPr lang="en-US" dirty="0"/>
              <a:t>Inception V3</a:t>
            </a:r>
          </a:p>
        </p:txBody>
      </p:sp>
      <p:pic>
        <p:nvPicPr>
          <p:cNvPr id="5" name="Picture 4">
            <a:extLst>
              <a:ext uri="{FF2B5EF4-FFF2-40B4-BE49-F238E27FC236}">
                <a16:creationId xmlns:a16="http://schemas.microsoft.com/office/drawing/2014/main" id="{54C33854-8906-E446-8CAA-62524A1BEC38}"/>
              </a:ext>
            </a:extLst>
          </p:cNvPr>
          <p:cNvPicPr>
            <a:picLocks noChangeAspect="1"/>
          </p:cNvPicPr>
          <p:nvPr/>
        </p:nvPicPr>
        <p:blipFill>
          <a:blip r:embed="rId2"/>
          <a:stretch>
            <a:fillRect/>
          </a:stretch>
        </p:blipFill>
        <p:spPr>
          <a:xfrm>
            <a:off x="504001" y="2017352"/>
            <a:ext cx="11232016" cy="3500579"/>
          </a:xfrm>
          <a:prstGeom prst="rect">
            <a:avLst/>
          </a:prstGeom>
        </p:spPr>
      </p:pic>
    </p:spTree>
    <p:extLst>
      <p:ext uri="{BB962C8B-B14F-4D97-AF65-F5344CB8AC3E}">
        <p14:creationId xmlns:p14="http://schemas.microsoft.com/office/powerpoint/2010/main" val="390279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Autoencoders</a:t>
            </a:r>
            <a:endParaRPr lang="en-US" dirty="0"/>
          </a:p>
        </p:txBody>
      </p:sp>
      <p:pic>
        <p:nvPicPr>
          <p:cNvPr id="3" name="Picture 2"/>
          <p:cNvPicPr>
            <a:picLocks noChangeAspect="1"/>
          </p:cNvPicPr>
          <p:nvPr/>
        </p:nvPicPr>
        <p:blipFill>
          <a:blip r:embed="rId2"/>
          <a:stretch>
            <a:fillRect/>
          </a:stretch>
        </p:blipFill>
        <p:spPr>
          <a:xfrm>
            <a:off x="643918" y="1412433"/>
            <a:ext cx="4503717" cy="5090248"/>
          </a:xfrm>
          <a:prstGeom prst="rect">
            <a:avLst/>
          </a:prstGeom>
        </p:spPr>
      </p:pic>
      <p:pic>
        <p:nvPicPr>
          <p:cNvPr id="4" name="Picture 3"/>
          <p:cNvPicPr>
            <a:picLocks noChangeAspect="1"/>
          </p:cNvPicPr>
          <p:nvPr/>
        </p:nvPicPr>
        <p:blipFill>
          <a:blip r:embed="rId3"/>
          <a:stretch>
            <a:fillRect/>
          </a:stretch>
        </p:blipFill>
        <p:spPr>
          <a:xfrm>
            <a:off x="5503197" y="4709455"/>
            <a:ext cx="6364667" cy="1691450"/>
          </a:xfrm>
          <a:prstGeom prst="rect">
            <a:avLst/>
          </a:prstGeom>
        </p:spPr>
      </p:pic>
    </p:spTree>
    <p:extLst>
      <p:ext uri="{BB962C8B-B14F-4D97-AF65-F5344CB8AC3E}">
        <p14:creationId xmlns:p14="http://schemas.microsoft.com/office/powerpoint/2010/main" val="583557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8" name="Picture 7"/>
          <p:cNvPicPr>
            <a:picLocks noChangeAspect="1"/>
          </p:cNvPicPr>
          <p:nvPr/>
        </p:nvPicPr>
        <p:blipFill>
          <a:blip r:embed="rId2"/>
          <a:stretch>
            <a:fillRect/>
          </a:stretch>
        </p:blipFill>
        <p:spPr>
          <a:xfrm>
            <a:off x="2592777" y="1779266"/>
            <a:ext cx="7007646" cy="4185684"/>
          </a:xfrm>
          <a:prstGeom prst="rect">
            <a:avLst/>
          </a:prstGeom>
        </p:spPr>
      </p:pic>
    </p:spTree>
    <p:extLst>
      <p:ext uri="{BB962C8B-B14F-4D97-AF65-F5344CB8AC3E}">
        <p14:creationId xmlns:p14="http://schemas.microsoft.com/office/powerpoint/2010/main" val="1971132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4" name="Picture 3"/>
          <p:cNvPicPr>
            <a:picLocks noChangeAspect="1"/>
          </p:cNvPicPr>
          <p:nvPr/>
        </p:nvPicPr>
        <p:blipFill>
          <a:blip r:embed="rId2"/>
          <a:stretch>
            <a:fillRect/>
          </a:stretch>
        </p:blipFill>
        <p:spPr>
          <a:xfrm>
            <a:off x="2779037" y="2364756"/>
            <a:ext cx="6831019" cy="2793353"/>
          </a:xfrm>
          <a:prstGeom prst="rect">
            <a:avLst/>
          </a:prstGeom>
        </p:spPr>
      </p:pic>
      <p:sp>
        <p:nvSpPr>
          <p:cNvPr id="3" name="TextBox 2">
            <a:extLst>
              <a:ext uri="{FF2B5EF4-FFF2-40B4-BE49-F238E27FC236}">
                <a16:creationId xmlns:a16="http://schemas.microsoft.com/office/drawing/2014/main" id="{EF88A0AE-17A4-7E49-9937-9C1EBFF51BA1}"/>
              </a:ext>
            </a:extLst>
          </p:cNvPr>
          <p:cNvSpPr txBox="1"/>
          <p:nvPr/>
        </p:nvSpPr>
        <p:spPr>
          <a:xfrm>
            <a:off x="3776870" y="5377070"/>
            <a:ext cx="443711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“Unrolling” a recurrent neuron through time.</a:t>
            </a:r>
          </a:p>
        </p:txBody>
      </p:sp>
    </p:spTree>
    <p:extLst>
      <p:ext uri="{BB962C8B-B14F-4D97-AF65-F5344CB8AC3E}">
        <p14:creationId xmlns:p14="http://schemas.microsoft.com/office/powerpoint/2010/main" val="608921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pic>
        <p:nvPicPr>
          <p:cNvPr id="3" name="Picture 2"/>
          <p:cNvPicPr>
            <a:picLocks noChangeAspect="1"/>
          </p:cNvPicPr>
          <p:nvPr/>
        </p:nvPicPr>
        <p:blipFill>
          <a:blip r:embed="rId2"/>
          <a:stretch>
            <a:fillRect/>
          </a:stretch>
        </p:blipFill>
        <p:spPr>
          <a:xfrm>
            <a:off x="1870593" y="2181225"/>
            <a:ext cx="8198289" cy="3567080"/>
          </a:xfrm>
          <a:prstGeom prst="rect">
            <a:avLst/>
          </a:prstGeom>
        </p:spPr>
      </p:pic>
    </p:spTree>
    <p:extLst>
      <p:ext uri="{BB962C8B-B14F-4D97-AF65-F5344CB8AC3E}">
        <p14:creationId xmlns:p14="http://schemas.microsoft.com/office/powerpoint/2010/main" val="3660806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 LSTMs</a:t>
            </a:r>
          </a:p>
        </p:txBody>
      </p:sp>
      <p:pic>
        <p:nvPicPr>
          <p:cNvPr id="5" name="Picture 4"/>
          <p:cNvPicPr>
            <a:picLocks noChangeAspect="1"/>
          </p:cNvPicPr>
          <p:nvPr/>
        </p:nvPicPr>
        <p:blipFill>
          <a:blip r:embed="rId2"/>
          <a:stretch>
            <a:fillRect/>
          </a:stretch>
        </p:blipFill>
        <p:spPr>
          <a:xfrm>
            <a:off x="1441951" y="2175128"/>
            <a:ext cx="8943203" cy="3796746"/>
          </a:xfrm>
          <a:prstGeom prst="rect">
            <a:avLst/>
          </a:prstGeom>
        </p:spPr>
      </p:pic>
    </p:spTree>
    <p:extLst>
      <p:ext uri="{BB962C8B-B14F-4D97-AF65-F5344CB8AC3E}">
        <p14:creationId xmlns:p14="http://schemas.microsoft.com/office/powerpoint/2010/main" val="1036596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 LSTMs</a:t>
            </a:r>
          </a:p>
        </p:txBody>
      </p:sp>
      <p:sp>
        <p:nvSpPr>
          <p:cNvPr id="3" name="Rectangle 2"/>
          <p:cNvSpPr/>
          <p:nvPr/>
        </p:nvSpPr>
        <p:spPr>
          <a:xfrm>
            <a:off x="529350" y="3142067"/>
            <a:ext cx="8489283" cy="738493"/>
          </a:xfrm>
          <a:prstGeom prst="rect">
            <a:avLst/>
          </a:prstGeom>
        </p:spPr>
        <p:txBody>
          <a:bodyPr wrap="square">
            <a:spAutoFit/>
          </a:bodyPr>
          <a:lstStyle/>
          <a:p>
            <a:r>
              <a:rPr lang="en-US" dirty="0">
                <a:hlinkClick r:id="rId2"/>
              </a:rPr>
              <a:t>http://colah.github.io/posts/2015-08-Understanding-LSTMs/</a:t>
            </a:r>
            <a:endParaRPr lang="en-US" dirty="0"/>
          </a:p>
          <a:p>
            <a:endParaRPr lang="en-US" dirty="0"/>
          </a:p>
        </p:txBody>
      </p:sp>
    </p:spTree>
    <p:extLst>
      <p:ext uri="{BB962C8B-B14F-4D97-AF65-F5344CB8AC3E}">
        <p14:creationId xmlns:p14="http://schemas.microsoft.com/office/powerpoint/2010/main" val="1867969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6BA9D-B82D-E64B-9A83-DC1056679759}"/>
              </a:ext>
            </a:extLst>
          </p:cNvPr>
          <p:cNvSpPr>
            <a:spLocks noGrp="1"/>
          </p:cNvSpPr>
          <p:nvPr>
            <p:ph type="body" sz="quarter" idx="10"/>
          </p:nvPr>
        </p:nvSpPr>
        <p:spPr/>
        <p:txBody>
          <a:bodyPr/>
          <a:lstStyle/>
          <a:p>
            <a:r>
              <a:rPr lang="en-US" dirty="0"/>
              <a:t>Variational Autoencoders (VAs)</a:t>
            </a:r>
          </a:p>
          <a:p>
            <a:pPr marL="342900" indent="-342900">
              <a:buFont typeface="Arial" panose="020B0604020202020204" pitchFamily="34" charset="0"/>
              <a:buChar char="•"/>
            </a:pPr>
            <a:r>
              <a:rPr lang="en-US" dirty="0"/>
              <a:t>Probabilistic (Outputs are partly determined by chance)</a:t>
            </a:r>
          </a:p>
          <a:p>
            <a:pPr marL="342900" indent="-342900">
              <a:buFont typeface="Arial" panose="020B0604020202020204" pitchFamily="34" charset="0"/>
              <a:buChar char="•"/>
            </a:pPr>
            <a:r>
              <a:rPr lang="en-US" dirty="0"/>
              <a:t>VAs are used for generating new instances that are similar to the instances from the training set</a:t>
            </a:r>
          </a:p>
          <a:p>
            <a:endParaRPr lang="en-US" dirty="0"/>
          </a:p>
          <a:p>
            <a:r>
              <a:rPr lang="en-US" dirty="0"/>
              <a:t>Generative Adversarial Networks (GANs)</a:t>
            </a:r>
          </a:p>
          <a:p>
            <a:r>
              <a:rPr lang="en-US" dirty="0">
                <a:hlinkClick r:id="rId2"/>
              </a:rPr>
              <a:t>https://medium.com/@jonathan_hui/gan-some-cool-applications-of-gans-4c9ecca35900</a:t>
            </a:r>
            <a:endParaRPr lang="en-US" dirty="0"/>
          </a:p>
          <a:p>
            <a:endParaRPr lang="en-US" dirty="0"/>
          </a:p>
          <a:p>
            <a:endParaRPr lang="en-US" dirty="0"/>
          </a:p>
        </p:txBody>
      </p:sp>
      <p:sp>
        <p:nvSpPr>
          <p:cNvPr id="3" name="Title 2">
            <a:extLst>
              <a:ext uri="{FF2B5EF4-FFF2-40B4-BE49-F238E27FC236}">
                <a16:creationId xmlns:a16="http://schemas.microsoft.com/office/drawing/2014/main" id="{3D2ADA7B-1EAE-924E-9113-927C30C06F0B}"/>
              </a:ext>
            </a:extLst>
          </p:cNvPr>
          <p:cNvSpPr>
            <a:spLocks noGrp="1"/>
          </p:cNvSpPr>
          <p:nvPr>
            <p:ph type="title"/>
          </p:nvPr>
        </p:nvSpPr>
        <p:spPr/>
        <p:txBody>
          <a:bodyPr/>
          <a:lstStyle/>
          <a:p>
            <a:r>
              <a:rPr lang="en-US" dirty="0"/>
              <a:t>Generative Models</a:t>
            </a:r>
          </a:p>
        </p:txBody>
      </p:sp>
    </p:spTree>
    <p:extLst>
      <p:ext uri="{BB962C8B-B14F-4D97-AF65-F5344CB8AC3E}">
        <p14:creationId xmlns:p14="http://schemas.microsoft.com/office/powerpoint/2010/main" val="1031874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AE5D85-534F-5B4D-9F42-57AD43D0D37E}"/>
              </a:ext>
            </a:extLst>
          </p:cNvPr>
          <p:cNvSpPr>
            <a:spLocks noGrp="1"/>
          </p:cNvSpPr>
          <p:nvPr>
            <p:ph type="body" sz="quarter" idx="10"/>
          </p:nvPr>
        </p:nvSpPr>
        <p:spPr/>
        <p:txBody>
          <a:bodyPr>
            <a:normAutofit fontScale="85000" lnSpcReduction="20000"/>
          </a:bodyPr>
          <a:lstStyle/>
          <a:p>
            <a:r>
              <a:rPr lang="en-US" dirty="0"/>
              <a:t>Standard autoencoders cannot be used as a generative model.</a:t>
            </a:r>
          </a:p>
          <a:p>
            <a:r>
              <a:rPr lang="en-US" dirty="0"/>
              <a:t>If we add a constraint to the encoding network to create latent vectors that follow a Gaussian distribution, the decoding part of the network can be used to generate new output. The creation on the latent vectors is achieved by modifying the loss function to be the sum of the mean squared error + latent loss.</a:t>
            </a:r>
          </a:p>
          <a:p>
            <a:endParaRPr lang="en-US" dirty="0"/>
          </a:p>
          <a:p>
            <a:endParaRPr lang="en-US" dirty="0"/>
          </a:p>
          <a:p>
            <a:endParaRPr lang="en-US" dirty="0"/>
          </a:p>
          <a:p>
            <a:endParaRPr lang="en-US" dirty="0"/>
          </a:p>
          <a:p>
            <a:endParaRPr lang="en-US" dirty="0"/>
          </a:p>
          <a:p>
            <a:endParaRPr lang="en-US" dirty="0"/>
          </a:p>
          <a:p>
            <a:endParaRPr lang="en-US" dirty="0"/>
          </a:p>
          <a:p>
            <a:r>
              <a:rPr lang="en-US" sz="1300" dirty="0"/>
              <a:t>Source: https://</a:t>
            </a:r>
            <a:r>
              <a:rPr lang="en-US" sz="1300" dirty="0" err="1"/>
              <a:t>www.doc.ic.ac.uk</a:t>
            </a:r>
            <a:r>
              <a:rPr lang="en-US" sz="1300" dirty="0"/>
              <a:t>/~js4416/163/website/autoencoders/</a:t>
            </a:r>
            <a:r>
              <a:rPr lang="en-US" sz="1300" dirty="0" err="1"/>
              <a:t>variational.html</a:t>
            </a:r>
            <a:endParaRPr lang="en-US" sz="1300" dirty="0"/>
          </a:p>
        </p:txBody>
      </p:sp>
      <p:sp>
        <p:nvSpPr>
          <p:cNvPr id="3" name="Title 2">
            <a:extLst>
              <a:ext uri="{FF2B5EF4-FFF2-40B4-BE49-F238E27FC236}">
                <a16:creationId xmlns:a16="http://schemas.microsoft.com/office/drawing/2014/main" id="{4C119258-FAB5-8449-AFE8-0C2816CEDA2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849C9B0-E234-284C-BBA8-F2AFF265CCED}"/>
              </a:ext>
            </a:extLst>
          </p:cNvPr>
          <p:cNvPicPr>
            <a:picLocks noChangeAspect="1"/>
          </p:cNvPicPr>
          <p:nvPr/>
        </p:nvPicPr>
        <p:blipFill>
          <a:blip r:embed="rId2"/>
          <a:stretch>
            <a:fillRect/>
          </a:stretch>
        </p:blipFill>
        <p:spPr>
          <a:xfrm>
            <a:off x="2616831" y="2859514"/>
            <a:ext cx="6960812" cy="2926517"/>
          </a:xfrm>
          <a:prstGeom prst="rect">
            <a:avLst/>
          </a:prstGeom>
        </p:spPr>
      </p:pic>
    </p:spTree>
    <p:extLst>
      <p:ext uri="{BB962C8B-B14F-4D97-AF65-F5344CB8AC3E}">
        <p14:creationId xmlns:p14="http://schemas.microsoft.com/office/powerpoint/2010/main" val="3203035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Dream</a:t>
            </a:r>
          </a:p>
        </p:txBody>
      </p:sp>
      <p:sp>
        <p:nvSpPr>
          <p:cNvPr id="3" name="Text Placeholder 2"/>
          <p:cNvSpPr>
            <a:spLocks noGrp="1"/>
          </p:cNvSpPr>
          <p:nvPr>
            <p:ph type="body" sz="quarter" idx="10"/>
          </p:nvPr>
        </p:nvSpPr>
        <p:spPr>
          <a:xfrm>
            <a:off x="325336" y="5450914"/>
            <a:ext cx="10796083" cy="817230"/>
          </a:xfrm>
        </p:spPr>
        <p:txBody>
          <a:bodyPr>
            <a:normAutofit lnSpcReduction="10000"/>
          </a:bodyPr>
          <a:lstStyle/>
          <a:p>
            <a:endParaRPr lang="en-US" dirty="0"/>
          </a:p>
          <a:p>
            <a:r>
              <a:rPr lang="en-US" dirty="0">
                <a:hlinkClick r:id="rId2"/>
              </a:rPr>
              <a:t>http://www.datascienceassn.org/content/tensorflow-tutorial-deepdream-algorithm</a:t>
            </a:r>
            <a:endParaRPr lang="en-US" dirty="0"/>
          </a:p>
          <a:p>
            <a:endParaRPr lang="en-US" dirty="0"/>
          </a:p>
        </p:txBody>
      </p:sp>
      <p:pic>
        <p:nvPicPr>
          <p:cNvPr id="4" name="Picture 3"/>
          <p:cNvPicPr>
            <a:picLocks noChangeAspect="1"/>
          </p:cNvPicPr>
          <p:nvPr/>
        </p:nvPicPr>
        <p:blipFill>
          <a:blip r:embed="rId3"/>
          <a:stretch>
            <a:fillRect/>
          </a:stretch>
        </p:blipFill>
        <p:spPr>
          <a:xfrm>
            <a:off x="2137790" y="1583545"/>
            <a:ext cx="8418342" cy="4275984"/>
          </a:xfrm>
          <a:prstGeom prst="rect">
            <a:avLst/>
          </a:prstGeom>
        </p:spPr>
      </p:pic>
    </p:spTree>
    <p:extLst>
      <p:ext uri="{BB962C8B-B14F-4D97-AF65-F5344CB8AC3E}">
        <p14:creationId xmlns:p14="http://schemas.microsoft.com/office/powerpoint/2010/main" val="143219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isTensorFlow</a:t>
            </a:r>
            <a:r>
              <a:rPr lang="en-US" dirty="0"/>
              <a:t>?</a:t>
            </a:r>
          </a:p>
        </p:txBody>
      </p:sp>
      <p:sp>
        <p:nvSpPr>
          <p:cNvPr id="3" name="Textfeld 2"/>
          <p:cNvSpPr txBox="1"/>
          <p:nvPr/>
        </p:nvSpPr>
        <p:spPr>
          <a:xfrm flipH="1">
            <a:off x="554251" y="1557226"/>
            <a:ext cx="7919050" cy="1692379"/>
          </a:xfrm>
          <a:prstGeom prst="rect">
            <a:avLst/>
          </a:prstGeom>
          <a:noFill/>
        </p:spPr>
        <p:txBody>
          <a:bodyPr wrap="square" lIns="0" tIns="0" rIns="0" bIns="0" rtlCol="0">
            <a:spAutoFit/>
          </a:bodyPr>
          <a:lstStyle/>
          <a:p>
            <a:pPr marL="457109"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Open Source </a:t>
            </a:r>
            <a:r>
              <a:rPr lang="de-DE" sz="2000" kern="0" dirty="0" err="1">
                <a:ea typeface="Arial Unicode MS" pitchFamily="34" charset="-128"/>
                <a:cs typeface="Arial Unicode MS" pitchFamily="34" charset="-128"/>
              </a:rPr>
              <a:t>library</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developed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by</a:t>
            </a:r>
            <a:r>
              <a:rPr lang="de-DE" sz="2000" kern="0" dirty="0">
                <a:ea typeface="Arial Unicode MS" pitchFamily="34" charset="-128"/>
                <a:cs typeface="Arial Unicode MS" pitchFamily="34" charset="-128"/>
              </a:rPr>
              <a:t> Google Brain Team</a:t>
            </a: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Created</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for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tasks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requiring</a:t>
            </a:r>
            <a:r>
              <a:rPr lang="de-DE" sz="2000" kern="0" dirty="0">
                <a:ea typeface="Arial Unicode MS" pitchFamily="34" charset="-128"/>
                <a:cs typeface="Arial Unicode MS" pitchFamily="34" charset="-128"/>
              </a:rPr>
              <a:t> heavy </a:t>
            </a:r>
            <a:r>
              <a:rPr lang="de-DE" sz="2000" kern="0" dirty="0" err="1">
                <a:ea typeface="Arial Unicode MS" pitchFamily="34" charset="-128"/>
                <a:cs typeface="Arial Unicode MS" pitchFamily="34" charset="-128"/>
              </a:rPr>
              <a:t>numerical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computations</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Machine</a:t>
            </a:r>
            <a:r>
              <a:rPr lang="de-DE" sz="2000" kern="0" dirty="0">
                <a:ea typeface="Arial Unicode MS" pitchFamily="34" charset="-128"/>
                <a:cs typeface="Arial Unicode MS" pitchFamily="34" charset="-128"/>
              </a:rPr>
              <a:t> Learning &amp; </a:t>
            </a:r>
            <a:r>
              <a:rPr lang="de-DE" sz="2000" kern="0" dirty="0" err="1">
                <a:ea typeface="Arial Unicode MS" pitchFamily="34" charset="-128"/>
                <a:cs typeface="Arial Unicode MS" pitchFamily="34" charset="-128"/>
              </a:rPr>
              <a:t>Deep</a:t>
            </a:r>
            <a:r>
              <a:rPr lang="de-DE" sz="2000" kern="0" dirty="0">
                <a:ea typeface="Arial Unicode MS" pitchFamily="34" charset="-128"/>
                <a:cs typeface="Arial Unicode MS" pitchFamily="34" charset="-128"/>
              </a:rPr>
              <a:t> Learning </a:t>
            </a:r>
            <a:r>
              <a:rPr lang="de-DE" sz="2000" kern="0" dirty="0" err="1">
                <a:ea typeface="Arial Unicode MS" pitchFamily="34" charset="-128"/>
                <a:cs typeface="Arial Unicode MS" pitchFamily="34" charset="-128"/>
              </a:rPr>
              <a:t>are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main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applications</a:t>
            </a: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en-US" sz="2000" dirty="0"/>
              <a:t>Similar frameworks are </a:t>
            </a:r>
            <a:r>
              <a:rPr lang="en-US" sz="2000" dirty="0">
                <a:hlinkClick r:id="rId3"/>
              </a:rPr>
              <a:t>Caffe</a:t>
            </a:r>
            <a:r>
              <a:rPr lang="en-US" sz="2000" dirty="0"/>
              <a:t>, </a:t>
            </a:r>
            <a:r>
              <a:rPr lang="en-US" sz="2000" dirty="0" err="1">
                <a:hlinkClick r:id="rId4"/>
              </a:rPr>
              <a:t>Theano</a:t>
            </a:r>
            <a:r>
              <a:rPr lang="en-US" sz="2000" dirty="0"/>
              <a:t>, </a:t>
            </a:r>
            <a:r>
              <a:rPr lang="en-US" sz="2000" dirty="0">
                <a:hlinkClick r:id="rId5"/>
              </a:rPr>
              <a:t>Torch</a:t>
            </a:r>
            <a:r>
              <a:rPr lang="en-US" sz="2000" dirty="0"/>
              <a:t>, among others</a:t>
            </a:r>
            <a:endParaRPr lang="de-DE" sz="2000" kern="0" dirty="0">
              <a:ea typeface="Arial Unicode MS" pitchFamily="34" charset="-128"/>
              <a:cs typeface="Arial Unicode MS" pitchFamily="34" charset="-128"/>
            </a:endParaRPr>
          </a:p>
        </p:txBody>
      </p:sp>
      <p:pic>
        <p:nvPicPr>
          <p:cNvPr id="5" name="Bild 4"/>
          <p:cNvPicPr>
            <a:picLocks noChangeAspect="1"/>
          </p:cNvPicPr>
          <p:nvPr/>
        </p:nvPicPr>
        <p:blipFill>
          <a:blip r:embed="rId6"/>
          <a:stretch>
            <a:fillRect/>
          </a:stretch>
        </p:blipFill>
        <p:spPr>
          <a:xfrm>
            <a:off x="8861552" y="1414678"/>
            <a:ext cx="2695873" cy="2296484"/>
          </a:xfrm>
          <a:prstGeom prst="rect">
            <a:avLst/>
          </a:prstGeom>
        </p:spPr>
      </p:pic>
      <p:sp>
        <p:nvSpPr>
          <p:cNvPr id="4" name="Textfeld 3"/>
          <p:cNvSpPr txBox="1"/>
          <p:nvPr/>
        </p:nvSpPr>
        <p:spPr>
          <a:xfrm>
            <a:off x="1058194" y="4374777"/>
            <a:ext cx="7991037" cy="1679659"/>
          </a:xfrm>
          <a:prstGeom prst="rect">
            <a:avLst/>
          </a:prstGeom>
          <a:solidFill>
            <a:schemeClr val="bg1">
              <a:lumMod val="95000"/>
            </a:schemeClr>
          </a:solidFill>
        </p:spPr>
        <p:txBody>
          <a:bodyPr wrap="square" lIns="107975" tIns="107975" rIns="107975" bIns="107975" rtlCol="0">
            <a:spAutoFit/>
          </a:bodyPr>
          <a:lstStyle/>
          <a:p>
            <a:pPr fontAlgn="base">
              <a:spcBef>
                <a:spcPts val="600"/>
              </a:spcBef>
              <a:spcAft>
                <a:spcPct val="0"/>
              </a:spcAft>
              <a:buClr>
                <a:srgbClr val="F0AB00"/>
              </a:buClr>
              <a:buSzPct val="80000"/>
            </a:pPr>
            <a:r>
              <a:rPr lang="de-DE" sz="1800" i="1"/>
              <a:t>TensorFlow™ </a:t>
            </a:r>
            <a:r>
              <a:rPr lang="de-DE" sz="1800" i="1" err="1"/>
              <a:t>is</a:t>
            </a:r>
            <a:r>
              <a:rPr lang="de-DE" sz="1800" i="1"/>
              <a:t> an open </a:t>
            </a:r>
            <a:r>
              <a:rPr lang="de-DE" sz="1800" i="1" err="1"/>
              <a:t>source</a:t>
            </a:r>
            <a:r>
              <a:rPr lang="de-DE" sz="1800" i="1"/>
              <a:t> </a:t>
            </a:r>
            <a:r>
              <a:rPr lang="de-DE" sz="1800" i="1" err="1"/>
              <a:t>software</a:t>
            </a:r>
            <a:r>
              <a:rPr lang="de-DE" sz="1800" i="1"/>
              <a:t> </a:t>
            </a:r>
            <a:r>
              <a:rPr lang="de-DE" sz="1800" i="1" err="1"/>
              <a:t>library</a:t>
            </a:r>
            <a:r>
              <a:rPr lang="de-DE" sz="1800" i="1"/>
              <a:t> </a:t>
            </a:r>
            <a:r>
              <a:rPr lang="de-DE" sz="1800" i="1" err="1"/>
              <a:t>for</a:t>
            </a:r>
            <a:r>
              <a:rPr lang="de-DE" sz="1800" i="1"/>
              <a:t> </a:t>
            </a:r>
            <a:r>
              <a:rPr lang="de-DE" sz="1800" i="1" err="1"/>
              <a:t>numerical</a:t>
            </a:r>
            <a:r>
              <a:rPr lang="de-DE" sz="1800" i="1"/>
              <a:t> </a:t>
            </a:r>
            <a:r>
              <a:rPr lang="de-DE" sz="1800" i="1" err="1"/>
              <a:t>computation</a:t>
            </a:r>
            <a:r>
              <a:rPr lang="de-DE" sz="1800" i="1"/>
              <a:t> </a:t>
            </a:r>
            <a:r>
              <a:rPr lang="de-DE" sz="1800" i="1" err="1"/>
              <a:t>using</a:t>
            </a:r>
            <a:r>
              <a:rPr lang="de-DE" sz="1800" i="1"/>
              <a:t> </a:t>
            </a:r>
            <a:r>
              <a:rPr lang="de-DE" sz="1800" i="1" err="1"/>
              <a:t>data</a:t>
            </a:r>
            <a:r>
              <a:rPr lang="de-DE" sz="1800" i="1"/>
              <a:t> </a:t>
            </a:r>
            <a:r>
              <a:rPr lang="de-DE" sz="1800" i="1" err="1"/>
              <a:t>flow</a:t>
            </a:r>
            <a:r>
              <a:rPr lang="de-DE" sz="1800" i="1"/>
              <a:t> </a:t>
            </a:r>
            <a:r>
              <a:rPr lang="de-DE" sz="1800" i="1" err="1"/>
              <a:t>graphs</a:t>
            </a:r>
            <a:r>
              <a:rPr lang="de-DE" sz="1800" i="1"/>
              <a:t>. Nodes in </a:t>
            </a:r>
            <a:r>
              <a:rPr lang="de-DE" sz="1800" i="1" err="1"/>
              <a:t>the</a:t>
            </a:r>
            <a:r>
              <a:rPr lang="de-DE" sz="1800" i="1"/>
              <a:t> </a:t>
            </a:r>
            <a:r>
              <a:rPr lang="de-DE" sz="1800" i="1" err="1"/>
              <a:t>graph</a:t>
            </a:r>
            <a:r>
              <a:rPr lang="de-DE" sz="1800" i="1"/>
              <a:t> </a:t>
            </a:r>
            <a:r>
              <a:rPr lang="de-DE" sz="1800" i="1" err="1"/>
              <a:t>represent</a:t>
            </a:r>
            <a:r>
              <a:rPr lang="de-DE" sz="1800" i="1"/>
              <a:t> </a:t>
            </a:r>
            <a:r>
              <a:rPr lang="de-DE" sz="1800" i="1" err="1"/>
              <a:t>mathematical</a:t>
            </a:r>
            <a:r>
              <a:rPr lang="de-DE" sz="1800" i="1"/>
              <a:t> </a:t>
            </a:r>
            <a:r>
              <a:rPr lang="de-DE" sz="1800" i="1" err="1"/>
              <a:t>operations</a:t>
            </a:r>
            <a:r>
              <a:rPr lang="de-DE" sz="1800" i="1"/>
              <a:t>, </a:t>
            </a:r>
            <a:r>
              <a:rPr lang="de-DE" sz="1800" i="1" err="1"/>
              <a:t>while</a:t>
            </a:r>
            <a:r>
              <a:rPr lang="de-DE" sz="1800" i="1"/>
              <a:t> </a:t>
            </a:r>
            <a:r>
              <a:rPr lang="de-DE" sz="1800" i="1" err="1"/>
              <a:t>the</a:t>
            </a:r>
            <a:r>
              <a:rPr lang="de-DE" sz="1800" i="1"/>
              <a:t> </a:t>
            </a:r>
            <a:r>
              <a:rPr lang="de-DE" sz="1800" i="1" err="1"/>
              <a:t>graph</a:t>
            </a:r>
            <a:r>
              <a:rPr lang="de-DE" sz="1800" i="1"/>
              <a:t> </a:t>
            </a:r>
            <a:r>
              <a:rPr lang="de-DE" sz="1800" i="1" err="1"/>
              <a:t>edges</a:t>
            </a:r>
            <a:r>
              <a:rPr lang="de-DE" sz="1800" i="1"/>
              <a:t> </a:t>
            </a:r>
            <a:r>
              <a:rPr lang="de-DE" sz="1800" i="1" err="1"/>
              <a:t>represent</a:t>
            </a:r>
            <a:r>
              <a:rPr lang="de-DE" sz="1800" i="1"/>
              <a:t> </a:t>
            </a:r>
            <a:r>
              <a:rPr lang="de-DE" sz="1800" i="1" err="1"/>
              <a:t>the</a:t>
            </a:r>
            <a:r>
              <a:rPr lang="de-DE" sz="1800" i="1"/>
              <a:t> multidimensional </a:t>
            </a:r>
            <a:r>
              <a:rPr lang="de-DE" sz="1800" i="1" err="1"/>
              <a:t>data</a:t>
            </a:r>
            <a:r>
              <a:rPr lang="de-DE" sz="1800" i="1"/>
              <a:t> </a:t>
            </a:r>
            <a:r>
              <a:rPr lang="de-DE" sz="1800" i="1" err="1"/>
              <a:t>arrays</a:t>
            </a:r>
            <a:r>
              <a:rPr lang="de-DE" sz="1800" i="1"/>
              <a:t> (</a:t>
            </a:r>
            <a:r>
              <a:rPr lang="de-DE" sz="1800" i="1" err="1"/>
              <a:t>tensors</a:t>
            </a:r>
            <a:r>
              <a:rPr lang="de-DE" sz="1800" i="1"/>
              <a:t>) </a:t>
            </a:r>
            <a:r>
              <a:rPr lang="de-DE" sz="1800" i="1" err="1"/>
              <a:t>communicated</a:t>
            </a:r>
            <a:r>
              <a:rPr lang="de-DE" sz="1800" i="1"/>
              <a:t> </a:t>
            </a:r>
            <a:r>
              <a:rPr lang="de-DE" sz="1800" i="1" err="1"/>
              <a:t>between</a:t>
            </a:r>
            <a:r>
              <a:rPr lang="de-DE" sz="1800" i="1"/>
              <a:t> </a:t>
            </a:r>
            <a:r>
              <a:rPr lang="de-DE" sz="1800" i="1" err="1"/>
              <a:t>them</a:t>
            </a:r>
            <a:r>
              <a:rPr lang="de-DE" sz="1800" i="1"/>
              <a:t>.</a:t>
            </a:r>
          </a:p>
          <a:p>
            <a:pPr algn="r" fontAlgn="base">
              <a:spcBef>
                <a:spcPts val="600"/>
              </a:spcBef>
              <a:spcAft>
                <a:spcPct val="0"/>
              </a:spcAft>
              <a:buClr>
                <a:srgbClr val="F0AB00"/>
              </a:buClr>
              <a:buSzPct val="80000"/>
            </a:pPr>
            <a:r>
              <a:rPr lang="de-DE" sz="1800" i="1" kern="0">
                <a:ea typeface="Arial Unicode MS" pitchFamily="34" charset="-128"/>
                <a:cs typeface="Arial Unicode MS" pitchFamily="34" charset="-128"/>
              </a:rPr>
              <a:t>Source: Google</a:t>
            </a:r>
            <a:endParaRPr lang="de-DE" sz="1800" kern="0">
              <a:ea typeface="Arial Unicode MS" pitchFamily="34" charset="-128"/>
              <a:cs typeface="Arial Unicode MS" pitchFamily="34" charset="-128"/>
            </a:endParaRPr>
          </a:p>
        </p:txBody>
      </p:sp>
    </p:spTree>
    <p:extLst>
      <p:ext uri="{BB962C8B-B14F-4D97-AF65-F5344CB8AC3E}">
        <p14:creationId xmlns:p14="http://schemas.microsoft.com/office/powerpoint/2010/main" val="242883320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B3386A-23E8-1642-AE82-A06DC3EDF0DD}"/>
              </a:ext>
            </a:extLst>
          </p:cNvPr>
          <p:cNvSpPr>
            <a:spLocks noGrp="1"/>
          </p:cNvSpPr>
          <p:nvPr>
            <p:ph type="title"/>
          </p:nvPr>
        </p:nvSpPr>
        <p:spPr/>
        <p:txBody>
          <a:bodyPr/>
          <a:lstStyle/>
          <a:p>
            <a:r>
              <a:rPr lang="en-US" dirty="0"/>
              <a:t>Generative Adversarial Networks (GANs)</a:t>
            </a:r>
          </a:p>
        </p:txBody>
      </p:sp>
      <p:pic>
        <p:nvPicPr>
          <p:cNvPr id="5" name="Picture 4">
            <a:extLst>
              <a:ext uri="{FF2B5EF4-FFF2-40B4-BE49-F238E27FC236}">
                <a16:creationId xmlns:a16="http://schemas.microsoft.com/office/drawing/2014/main" id="{F73691B1-E1A3-1F47-9313-903BCC73AA83}"/>
              </a:ext>
            </a:extLst>
          </p:cNvPr>
          <p:cNvPicPr>
            <a:picLocks noChangeAspect="1"/>
          </p:cNvPicPr>
          <p:nvPr/>
        </p:nvPicPr>
        <p:blipFill>
          <a:blip r:embed="rId2"/>
          <a:stretch>
            <a:fillRect/>
          </a:stretch>
        </p:blipFill>
        <p:spPr>
          <a:xfrm>
            <a:off x="1284921" y="1847433"/>
            <a:ext cx="9624635" cy="4268553"/>
          </a:xfrm>
          <a:prstGeom prst="rect">
            <a:avLst/>
          </a:prstGeom>
        </p:spPr>
      </p:pic>
    </p:spTree>
    <p:extLst>
      <p:ext uri="{BB962C8B-B14F-4D97-AF65-F5344CB8AC3E}">
        <p14:creationId xmlns:p14="http://schemas.microsoft.com/office/powerpoint/2010/main" val="1079725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478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isTensorFlow</a:t>
            </a:r>
            <a:r>
              <a:rPr lang="en-US" dirty="0"/>
              <a:t>?</a:t>
            </a:r>
          </a:p>
        </p:txBody>
      </p:sp>
      <p:sp>
        <p:nvSpPr>
          <p:cNvPr id="3" name="Textfeld 2"/>
          <p:cNvSpPr txBox="1"/>
          <p:nvPr/>
        </p:nvSpPr>
        <p:spPr>
          <a:xfrm flipH="1">
            <a:off x="554250" y="1557225"/>
            <a:ext cx="11313614" cy="4307875"/>
          </a:xfrm>
          <a:prstGeom prst="rect">
            <a:avLst/>
          </a:prstGeom>
          <a:noFill/>
        </p:spPr>
        <p:txBody>
          <a:bodyPr wrap="square" lIns="0" tIns="0" rIns="0" bIns="0" rtlCol="0">
            <a:spAutoFit/>
          </a:bodyPr>
          <a:lstStyle/>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Conceptually</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based</a:t>
            </a:r>
            <a:r>
              <a:rPr lang="de-DE" sz="2000" kern="0" dirty="0">
                <a:ea typeface="Arial Unicode MS" pitchFamily="34" charset="-128"/>
                <a:cs typeface="Arial Unicode MS" pitchFamily="34" charset="-128"/>
              </a:rPr>
              <a:t> on </a:t>
            </a:r>
            <a:r>
              <a:rPr lang="de-DE" sz="2000" b="1" kern="0" dirty="0">
                <a:ea typeface="Arial Unicode MS" pitchFamily="34" charset="-128"/>
                <a:cs typeface="Arial Unicode MS" pitchFamily="34" charset="-128"/>
              </a:rPr>
              <a:t>Data Flow Graphs</a:t>
            </a:r>
            <a:br>
              <a:rPr lang="de-DE" sz="2000" kern="0" dirty="0">
                <a:ea typeface="Arial Unicode MS" pitchFamily="34" charset="-128"/>
                <a:cs typeface="Arial Unicode MS" pitchFamily="34" charset="-128"/>
              </a:rPr>
            </a:br>
            <a:r>
              <a:rPr lang="de-DE" sz="2000" kern="0" dirty="0" err="1">
                <a:ea typeface="Arial Unicode MS" pitchFamily="34" charset="-128"/>
                <a:cs typeface="Arial Unicode MS" pitchFamily="34" charset="-128"/>
              </a:rPr>
              <a:t>containing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following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computation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units</a:t>
            </a:r>
            <a:r>
              <a:rPr lang="de-DE" sz="2000" kern="0" dirty="0">
                <a:ea typeface="Arial Unicode MS" pitchFamily="34" charset="-128"/>
                <a:cs typeface="Arial Unicode MS" pitchFamily="34" charset="-128"/>
              </a:rPr>
              <a:t>:</a:t>
            </a:r>
          </a:p>
          <a:p>
            <a:pPr marL="1001388" lvl="1" indent="-457109" fontAlgn="base">
              <a:spcBef>
                <a:spcPts val="1200"/>
              </a:spcBef>
              <a:spcAft>
                <a:spcPct val="0"/>
              </a:spcAft>
              <a:buClr>
                <a:srgbClr val="F0AB00"/>
              </a:buClr>
              <a:buSzPct val="80000"/>
              <a:buFont typeface="Arial" charset="0"/>
              <a:buChar char="•"/>
            </a:pPr>
            <a:r>
              <a:rPr lang="de-DE" sz="2000" kern="0" dirty="0">
                <a:ea typeface="Arial Unicode MS" pitchFamily="34" charset="-128"/>
                <a:cs typeface="Arial Unicode MS" pitchFamily="34" charset="-128"/>
              </a:rPr>
              <a:t>Nodes = </a:t>
            </a:r>
            <a:r>
              <a:rPr lang="de-DE" sz="2000" kern="0" dirty="0" err="1">
                <a:ea typeface="Arial Unicode MS" pitchFamily="34" charset="-128"/>
                <a:cs typeface="Arial Unicode MS" pitchFamily="34" charset="-128"/>
              </a:rPr>
              <a:t>Mathematical</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Operations</a:t>
            </a:r>
            <a:endParaRPr lang="de-DE" sz="2000" kern="0" dirty="0">
              <a:ea typeface="Arial Unicode MS" pitchFamily="34" charset="-128"/>
              <a:cs typeface="Arial Unicode MS" pitchFamily="34" charset="-128"/>
            </a:endParaRPr>
          </a:p>
          <a:p>
            <a:pPr marL="1001388" lvl="1"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Edges</a:t>
            </a:r>
            <a:r>
              <a:rPr lang="de-DE" sz="2000" kern="0" dirty="0">
                <a:ea typeface="Arial Unicode MS" pitchFamily="34" charset="-128"/>
                <a:cs typeface="Arial Unicode MS" pitchFamily="34" charset="-128"/>
              </a:rPr>
              <a:t> = </a:t>
            </a:r>
            <a:r>
              <a:rPr lang="de-DE" sz="2000" kern="0" dirty="0" err="1">
                <a:ea typeface="Arial Unicode MS" pitchFamily="34" charset="-128"/>
                <a:cs typeface="Arial Unicode MS" pitchFamily="34" charset="-128"/>
              </a:rPr>
              <a:t>n-dim</a:t>
            </a:r>
            <a:r>
              <a:rPr lang="de-DE" sz="2000" kern="0" dirty="0">
                <a:ea typeface="Arial Unicode MS" pitchFamily="34" charset="-128"/>
                <a:cs typeface="Arial Unicode MS" pitchFamily="34" charset="-128"/>
              </a:rPr>
              <a:t> Arrays (</a:t>
            </a:r>
            <a:r>
              <a:rPr lang="de-DE" sz="2000" b="1" kern="0" dirty="0">
                <a:ea typeface="Arial Unicode MS" pitchFamily="34" charset="-128"/>
                <a:cs typeface="Arial Unicode MS" pitchFamily="34" charset="-128"/>
              </a:rPr>
              <a:t>Tensors</a:t>
            </a:r>
            <a:r>
              <a:rPr lang="de-DE" sz="2000" kern="0" dirty="0">
                <a:ea typeface="Arial Unicode MS" pitchFamily="34" charset="-128"/>
                <a:cs typeface="Arial Unicode MS" pitchFamily="34" charset="-128"/>
              </a:rPr>
              <a:t>)</a:t>
            </a: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endParaRPr lang="de-DE" sz="2000" kern="0" dirty="0">
              <a:ea typeface="Arial Unicode MS" pitchFamily="34" charset="-128"/>
              <a:cs typeface="Arial Unicode MS" pitchFamily="34" charset="-128"/>
            </a:endParaRPr>
          </a:p>
          <a:p>
            <a:pPr marL="457109" indent="-457109" fontAlgn="base">
              <a:spcBef>
                <a:spcPts val="1200"/>
              </a:spcBef>
              <a:spcAft>
                <a:spcPct val="0"/>
              </a:spcAft>
              <a:buClr>
                <a:srgbClr val="F0AB00"/>
              </a:buClr>
              <a:buSzPct val="80000"/>
              <a:buFont typeface="Arial" charset="0"/>
              <a:buChar char="•"/>
            </a:pPr>
            <a:r>
              <a:rPr lang="de-DE" sz="2000" kern="0" dirty="0" err="1">
                <a:ea typeface="Arial Unicode MS" pitchFamily="34" charset="-128"/>
                <a:cs typeface="Arial Unicode MS" pitchFamily="34" charset="-128"/>
              </a:rPr>
              <a:t>Some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higher</a:t>
            </a:r>
            <a:r>
              <a:rPr lang="de-DE" sz="2000" kern="0" dirty="0">
                <a:ea typeface="Arial Unicode MS" pitchFamily="34" charset="-128"/>
                <a:cs typeface="Arial Unicode MS" pitchFamily="34" charset="-128"/>
              </a:rPr>
              <a:t>-level APIs (i.e. </a:t>
            </a:r>
            <a:r>
              <a:rPr lang="de-DE" sz="2000" kern="0" dirty="0" err="1">
                <a:ea typeface="Arial Unicode MS" pitchFamily="34" charset="-128"/>
                <a:cs typeface="Arial Unicode MS" pitchFamily="34" charset="-128"/>
              </a:rPr>
              <a:t>abstraction</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layers</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are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avaliable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further</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simplifying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the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use</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of</a:t>
            </a:r>
            <a:r>
              <a:rPr lang="de-DE" sz="2000" kern="0" dirty="0">
                <a:ea typeface="Arial Unicode MS" pitchFamily="34" charset="-128"/>
                <a:cs typeface="Arial Unicode MS" pitchFamily="34" charset="-128"/>
              </a:rPr>
              <a:t> TF</a:t>
            </a:r>
            <a:br>
              <a:rPr lang="de-DE" sz="2000" kern="0" dirty="0">
                <a:ea typeface="Arial Unicode MS" pitchFamily="34" charset="-128"/>
                <a:cs typeface="Arial Unicode MS" pitchFamily="34" charset="-128"/>
              </a:rPr>
            </a:br>
            <a:br>
              <a:rPr lang="de-DE" sz="2000" kern="0" dirty="0">
                <a:ea typeface="Arial Unicode MS" pitchFamily="34" charset="-128"/>
                <a:cs typeface="Arial Unicode MS" pitchFamily="34" charset="-128"/>
              </a:rPr>
            </a:br>
            <a:r>
              <a:rPr lang="de-DE" sz="2000" kern="0" dirty="0" err="1">
                <a:ea typeface="Arial Unicode MS" pitchFamily="34" charset="-128"/>
                <a:cs typeface="Arial Unicode MS" pitchFamily="34" charset="-128"/>
              </a:rPr>
              <a:t>Examples</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3"/>
              </a:rPr>
              <a:t>Tflearn</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4"/>
              </a:rPr>
              <a:t>Keras</a:t>
            </a:r>
            <a:r>
              <a:rPr lang="de-DE" sz="2000" kern="0" dirty="0">
                <a:ea typeface="Arial Unicode MS" pitchFamily="34" charset="-128"/>
                <a:cs typeface="Arial Unicode MS" pitchFamily="34" charset="-128"/>
              </a:rPr>
              <a:t>, </a:t>
            </a:r>
            <a:r>
              <a:rPr lang="de-DE" sz="2000" kern="0" dirty="0">
                <a:ea typeface="Arial Unicode MS" pitchFamily="34" charset="-128"/>
                <a:cs typeface="Arial Unicode MS" pitchFamily="34" charset="-128"/>
                <a:hlinkClick r:id="rId5"/>
              </a:rPr>
              <a:t>TF-Slim</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among</a:t>
            </a:r>
            <a:r>
              <a:rPr lang="de-DE" sz="2000" kern="0" dirty="0">
                <a:ea typeface="Arial Unicode MS" pitchFamily="34" charset="-128"/>
                <a:cs typeface="Arial Unicode MS" pitchFamily="34" charset="-128"/>
              </a:rPr>
              <a:t> </a:t>
            </a:r>
            <a:r>
              <a:rPr lang="de-DE" sz="2000" kern="0" dirty="0" err="1">
                <a:ea typeface="Arial Unicode MS" pitchFamily="34" charset="-128"/>
                <a:cs typeface="Arial Unicode MS" pitchFamily="34" charset="-128"/>
              </a:rPr>
              <a:t>others</a:t>
            </a:r>
            <a:endParaRPr lang="de-DE" sz="2000" kern="0" dirty="0">
              <a:ea typeface="Arial Unicode MS" pitchFamily="34" charset="-128"/>
              <a:cs typeface="Arial Unicode MS" pitchFamily="34" charset="-128"/>
            </a:endParaRPr>
          </a:p>
        </p:txBody>
      </p:sp>
      <p:pic>
        <p:nvPicPr>
          <p:cNvPr id="8" name="Bild 7">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579" y="1629217"/>
            <a:ext cx="5386646" cy="2817630"/>
          </a:xfrm>
          <a:prstGeom prst="rect">
            <a:avLst/>
          </a:prstGeom>
          <a:solidFill>
            <a:schemeClr val="bg2"/>
          </a:solidFill>
          <a:ln w="57150">
            <a:solidFill>
              <a:schemeClr val="bg2"/>
            </a:solidFill>
          </a:ln>
        </p:spPr>
      </p:pic>
    </p:spTree>
    <p:extLst>
      <p:ext uri="{BB962C8B-B14F-4D97-AF65-F5344CB8AC3E}">
        <p14:creationId xmlns:p14="http://schemas.microsoft.com/office/powerpoint/2010/main" val="481538874"/>
      </p:ext>
    </p:extLst>
  </p:cSld>
  <p:clrMapOvr>
    <a:masterClrMapping/>
  </p:clrMapOvr>
  <p:transition spd="med"/>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7223</TotalTime>
  <Words>3027</Words>
  <Application>Microsoft Macintosh PowerPoint</Application>
  <PresentationFormat>Custom</PresentationFormat>
  <Paragraphs>1245</Paragraphs>
  <Slides>81</Slides>
  <Notes>40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 Unicode MS</vt:lpstr>
      <vt:lpstr>Arial</vt:lpstr>
      <vt:lpstr>Cambria Math</vt:lpstr>
      <vt:lpstr>Courier New</vt:lpstr>
      <vt:lpstr>Symbol</vt:lpstr>
      <vt:lpstr>Times New Roman</vt:lpstr>
      <vt:lpstr>wingdings</vt:lpstr>
      <vt:lpstr>wingdings</vt:lpstr>
      <vt:lpstr>SAP 2018 16x9 white</vt:lpstr>
      <vt:lpstr>S/4HANA Machine Learning Workshop Bangalore, Shanghai, Walldorf Q3/2018</vt:lpstr>
      <vt:lpstr>Introduction to Machine Learning (3-Day Training)</vt:lpstr>
      <vt:lpstr>Scalable Machine Learning (1-Day Training) Introduction to TensorFlow (1-Day Training)</vt:lpstr>
      <vt:lpstr>Agenda: Day 4</vt:lpstr>
      <vt:lpstr>Agenda</vt:lpstr>
      <vt:lpstr>What is Machine Learning?</vt:lpstr>
      <vt:lpstr>Introduction to TensorFlow</vt:lpstr>
      <vt:lpstr>What isTensorFlow?</vt:lpstr>
      <vt:lpstr>What isTensorFlow?</vt:lpstr>
      <vt:lpstr>TensorFlow</vt:lpstr>
      <vt:lpstr>Growth rates based on GitHub star count</vt:lpstr>
      <vt:lpstr>Why use TensorFlow?</vt:lpstr>
      <vt:lpstr>SAP HANA 2.0 – TensorFlow Serving Integration</vt:lpstr>
      <vt:lpstr>Nice Features</vt:lpstr>
      <vt:lpstr>Spark Integration</vt:lpstr>
      <vt:lpstr>Outlook</vt:lpstr>
      <vt:lpstr>FCN</vt:lpstr>
      <vt:lpstr>PowerPoint Presentation</vt:lpstr>
      <vt:lpstr>Biological Neuron</vt:lpstr>
      <vt:lpstr>Multi-Layer Perceptron</vt:lpstr>
      <vt:lpstr>Multi-Layer Perceptron</vt:lpstr>
      <vt:lpstr>Linear Separability</vt:lpstr>
      <vt:lpstr>Linear Separability</vt:lpstr>
      <vt:lpstr>Neural Network - Architecture</vt:lpstr>
      <vt:lpstr>Feed Forward Neural Network</vt:lpstr>
      <vt:lpstr>Feed Forward Neural Network - Mechanism</vt:lpstr>
      <vt:lpstr>Feed Forward Neural Network - Mechanism</vt:lpstr>
      <vt:lpstr>Feed Forward Neural Network - Mechanism</vt:lpstr>
      <vt:lpstr>Feed Forward Neural Network - Mechanism </vt:lpstr>
      <vt:lpstr>Feed Forward Neural Network - Mechanism</vt:lpstr>
      <vt:lpstr>Feed Forward Neural Network - Mechanism</vt:lpstr>
      <vt:lpstr>Feed Forward Neural Network - Mechanism</vt:lpstr>
      <vt:lpstr>Feed Forward Neural Network - Mechanism</vt:lpstr>
      <vt:lpstr>Feed Forward Neural Network - Mechanism</vt:lpstr>
      <vt:lpstr>Feed Forward Neural Network – How to Learn Pattern?</vt:lpstr>
      <vt:lpstr>Feed Forward Neural Network – How to Learn Pattern?</vt:lpstr>
      <vt:lpstr>Feed Forward Neural Network – How to Learn Pattern?</vt:lpstr>
      <vt:lpstr>Feed Forward Neural Network – How to Learn Pattern?</vt:lpstr>
      <vt:lpstr>Apply Weights to Input Data </vt:lpstr>
      <vt:lpstr>Apply Weights to Input Data </vt:lpstr>
      <vt:lpstr>Simplify Calculation – How?</vt:lpstr>
      <vt:lpstr>Simplify Calculation – How?</vt:lpstr>
      <vt:lpstr>Simplify Calculation – How?</vt:lpstr>
      <vt:lpstr>Simplify Calculation – How?</vt:lpstr>
      <vt:lpstr>Simplify Calculation – How?</vt:lpstr>
      <vt:lpstr>Gradient Descent - How?</vt:lpstr>
      <vt:lpstr>Gradient Descent - How?</vt:lpstr>
      <vt:lpstr>Gradient Descent - How?</vt:lpstr>
      <vt:lpstr>Gradient Descent - How?</vt:lpstr>
      <vt:lpstr>Gradient Descent - How?</vt:lpstr>
      <vt:lpstr>Gradient Descent - How?</vt:lpstr>
      <vt:lpstr>Gradient Descent - How?</vt:lpstr>
      <vt:lpstr>How Neural Network Solve a Problem - Example of Non-Linearly Separable Data</vt:lpstr>
      <vt:lpstr>Multilayer Perceptron</vt:lpstr>
      <vt:lpstr>Convolutional Neural Networks</vt:lpstr>
      <vt:lpstr>Convolutional Neural Networks (Contents: CS231n)</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Transfer Learning</vt:lpstr>
      <vt:lpstr>PowerPoint Presentation</vt:lpstr>
      <vt:lpstr>Inception V3</vt:lpstr>
      <vt:lpstr>Autoencoders</vt:lpstr>
      <vt:lpstr>Recurrent Neural Networks</vt:lpstr>
      <vt:lpstr>Recurrent Neural Networks</vt:lpstr>
      <vt:lpstr>Recurrent Neural Networks</vt:lpstr>
      <vt:lpstr>Recurrent Neural Networks - LSTMs</vt:lpstr>
      <vt:lpstr>Recurrent Neural Networks / LSTMs</vt:lpstr>
      <vt:lpstr>Generative Models</vt:lpstr>
      <vt:lpstr>PowerPoint Presentation</vt:lpstr>
      <vt:lpstr>Deep Dream</vt:lpstr>
      <vt:lpstr>Generative Adversarial Networks (GANs)</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SAP</dc:creator>
  <cp:keywords>2018/16:9/white</cp:keywords>
  <dc:description/>
  <cp:lastModifiedBy>Doerpmund, Jens</cp:lastModifiedBy>
  <cp:revision>142</cp:revision>
  <dcterms:created xsi:type="dcterms:W3CDTF">2017-09-27T14:51:38Z</dcterms:created>
  <dcterms:modified xsi:type="dcterms:W3CDTF">2018-10-26T05:38:34Z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